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8288000" cy="10287000"/>
  <p:notesSz cx="6858000" cy="9144000"/>
  <p:embeddedFontLst>
    <p:embeddedFont>
      <p:font typeface="TT Norms Bold" panose="020B0604020202020204" charset="0"/>
      <p:regular r:id="rId25"/>
    </p:embeddedFont>
    <p:embeddedFont>
      <p:font typeface="Barlow" panose="020B0604020202020204" charset="0"/>
      <p:regular r:id="rId26"/>
    </p:embeddedFont>
    <p:embeddedFont>
      <p:font typeface="Oswald Bold" panose="020B0604020202020204" charset="0"/>
      <p:regular r:id="rId27"/>
    </p:embeddedFont>
    <p:embeddedFont>
      <p:font typeface="Montserrat Bold" panose="020B0604020202020204" charset="0"/>
      <p:regular r:id="rId28"/>
    </p:embeddedFont>
    <p:embeddedFont>
      <p:font typeface="TT Norms" panose="020B0604020202020204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Open Sauce" panose="020B0604020202020204" charset="0"/>
      <p:regular r:id="rId34"/>
    </p:embeddedFont>
    <p:embeddedFont>
      <p:font typeface="Helvetica Now Display Bold" panose="020B0604020202020204" charset="0"/>
      <p:regular r:id="rId35"/>
    </p:embeddedFont>
    <p:embeddedFont>
      <p:font typeface="Raleway" panose="020B0604020202020204" charset="0"/>
      <p:regular r:id="rId36"/>
    </p:embeddedFont>
    <p:embeddedFont>
      <p:font typeface="Open Sauce Bold" panose="020B0604020202020204" charset="0"/>
      <p:regular r:id="rId37"/>
    </p:embeddedFont>
    <p:embeddedFont>
      <p:font typeface="Lora" panose="020B0604020202020204" charset="0"/>
      <p:regular r:id="rId38"/>
    </p:embeddedFont>
    <p:embeddedFont>
      <p:font typeface="Open Sauce Bold Italics" panose="020B0604020202020204" charset="0"/>
      <p:regular r:id="rId39"/>
    </p:embeddedFont>
    <p:embeddedFont>
      <p:font typeface="Montserrat" panose="00000500000000000000" pitchFamily="50" charset="0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051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3.svg>
</file>

<file path=ppt/media/image44.png>
</file>

<file path=ppt/media/image45.png>
</file>

<file path=ppt/media/image45.svg>
</file>

<file path=ppt/media/image46.png>
</file>

<file path=ppt/media/image47.png>
</file>

<file path=ppt/media/image47.svg>
</file>

<file path=ppt/media/image48.png>
</file>

<file path=ppt/media/image49.png>
</file>

<file path=ppt/media/image49.svg>
</file>

<file path=ppt/media/image5.png>
</file>

<file path=ppt/media/image50.png>
</file>

<file path=ppt/media/image51.png>
</file>

<file path=ppt/media/image51.svg>
</file>

<file path=ppt/media/image52.png>
</file>

<file path=ppt/media/image53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.svg>
</file>

<file path=ppt/media/image60.jpeg>
</file>

<file path=ppt/media/image61.png>
</file>

<file path=ppt/media/image62.png>
</file>

<file path=ppt/media/image63.png>
</file>

<file path=ppt/media/image64.png>
</file>

<file path=ppt/media/image64.sv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png>
</file>

<file path=ppt/media/image79.png>
</file>

<file path=ppt/media/image79.svg>
</file>

<file path=ppt/media/image8.jpeg>
</file>

<file path=ppt/media/image8.svg>
</file>

<file path=ppt/media/image81.svg>
</file>

<file path=ppt/media/image83.svg>
</file>

<file path=ppt/media/image85.svg>
</file>

<file path=ppt/media/image87.svg>
</file>

<file path=ppt/media/image89.svg>
</file>

<file path=ppt/media/image9.png>
</file>

<file path=ppt/media/image91.svg>
</file>

<file path=ppt/media/image9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0.png"/><Relationship Id="rId4" Type="http://schemas.openxmlformats.org/officeDocument/2006/relationships/image" Target="../media/image12.svg"/><Relationship Id="rId9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64.sv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openxmlformats.org/officeDocument/2006/relationships/image" Target="../media/image5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49.png"/><Relationship Id="rId5" Type="http://schemas.openxmlformats.org/officeDocument/2006/relationships/image" Target="../media/image10.png"/><Relationship Id="rId10" Type="http://schemas.openxmlformats.org/officeDocument/2006/relationships/image" Target="../media/image47.svg"/><Relationship Id="rId4" Type="http://schemas.openxmlformats.org/officeDocument/2006/relationships/image" Target="../media/image12.svg"/><Relationship Id="rId9" Type="http://schemas.openxmlformats.org/officeDocument/2006/relationships/image" Target="../media/image37.png"/><Relationship Id="rId14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64.sv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openxmlformats.org/officeDocument/2006/relationships/image" Target="../media/image5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49.png"/><Relationship Id="rId5" Type="http://schemas.openxmlformats.org/officeDocument/2006/relationships/image" Target="../media/image10.png"/><Relationship Id="rId15" Type="http://schemas.openxmlformats.org/officeDocument/2006/relationships/image" Target="../media/image53.png"/><Relationship Id="rId10" Type="http://schemas.openxmlformats.org/officeDocument/2006/relationships/image" Target="../media/image47.svg"/><Relationship Id="rId4" Type="http://schemas.openxmlformats.org/officeDocument/2006/relationships/image" Target="../media/image12.svg"/><Relationship Id="rId9" Type="http://schemas.openxmlformats.org/officeDocument/2006/relationships/image" Target="../media/image37.png"/><Relationship Id="rId14" Type="http://schemas.openxmlformats.org/officeDocument/2006/relationships/image" Target="../media/image5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64.sv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openxmlformats.org/officeDocument/2006/relationships/image" Target="../media/image50.png"/><Relationship Id="rId2" Type="http://schemas.openxmlformats.org/officeDocument/2006/relationships/image" Target="../media/image8.jpeg"/><Relationship Id="rId16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49.png"/><Relationship Id="rId5" Type="http://schemas.openxmlformats.org/officeDocument/2006/relationships/image" Target="../media/image10.png"/><Relationship Id="rId15" Type="http://schemas.openxmlformats.org/officeDocument/2006/relationships/image" Target="../media/image54.png"/><Relationship Id="rId10" Type="http://schemas.openxmlformats.org/officeDocument/2006/relationships/image" Target="../media/image47.svg"/><Relationship Id="rId4" Type="http://schemas.openxmlformats.org/officeDocument/2006/relationships/image" Target="../media/image12.svg"/><Relationship Id="rId9" Type="http://schemas.openxmlformats.org/officeDocument/2006/relationships/image" Target="../media/image37.png"/><Relationship Id="rId14" Type="http://schemas.openxmlformats.org/officeDocument/2006/relationships/image" Target="../media/image5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64.sv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openxmlformats.org/officeDocument/2006/relationships/image" Target="../media/image50.png"/><Relationship Id="rId17" Type="http://schemas.openxmlformats.org/officeDocument/2006/relationships/image" Target="../media/image29.png"/><Relationship Id="rId2" Type="http://schemas.openxmlformats.org/officeDocument/2006/relationships/image" Target="../media/image8.jpeg"/><Relationship Id="rId16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49.png"/><Relationship Id="rId5" Type="http://schemas.openxmlformats.org/officeDocument/2006/relationships/image" Target="../media/image10.png"/><Relationship Id="rId15" Type="http://schemas.openxmlformats.org/officeDocument/2006/relationships/image" Target="../media/image54.png"/><Relationship Id="rId10" Type="http://schemas.openxmlformats.org/officeDocument/2006/relationships/image" Target="../media/image47.svg"/><Relationship Id="rId4" Type="http://schemas.openxmlformats.org/officeDocument/2006/relationships/image" Target="../media/image12.svg"/><Relationship Id="rId9" Type="http://schemas.openxmlformats.org/officeDocument/2006/relationships/image" Target="../media/image37.png"/><Relationship Id="rId14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64.svg"/><Relationship Id="rId18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openxmlformats.org/officeDocument/2006/relationships/image" Target="../media/image50.png"/><Relationship Id="rId17" Type="http://schemas.openxmlformats.org/officeDocument/2006/relationships/image" Target="../media/image29.png"/><Relationship Id="rId2" Type="http://schemas.openxmlformats.org/officeDocument/2006/relationships/image" Target="../media/image8.jpeg"/><Relationship Id="rId16" Type="http://schemas.openxmlformats.org/officeDocument/2006/relationships/image" Target="../media/image56.png"/><Relationship Id="rId20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49.png"/><Relationship Id="rId5" Type="http://schemas.openxmlformats.org/officeDocument/2006/relationships/image" Target="../media/image10.png"/><Relationship Id="rId15" Type="http://schemas.openxmlformats.org/officeDocument/2006/relationships/image" Target="../media/image54.png"/><Relationship Id="rId10" Type="http://schemas.openxmlformats.org/officeDocument/2006/relationships/image" Target="../media/image47.svg"/><Relationship Id="rId19" Type="http://schemas.openxmlformats.org/officeDocument/2006/relationships/image" Target="../media/image57.png"/><Relationship Id="rId4" Type="http://schemas.openxmlformats.org/officeDocument/2006/relationships/image" Target="../media/image12.svg"/><Relationship Id="rId9" Type="http://schemas.openxmlformats.org/officeDocument/2006/relationships/image" Target="../media/image37.png"/><Relationship Id="rId14" Type="http://schemas.openxmlformats.org/officeDocument/2006/relationships/image" Target="../media/image5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60.jpeg"/><Relationship Id="rId4" Type="http://schemas.openxmlformats.org/officeDocument/2006/relationships/image" Target="../media/image5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12" Type="http://schemas.openxmlformats.org/officeDocument/2006/relationships/image" Target="../media/image6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11" Type="http://schemas.openxmlformats.org/officeDocument/2006/relationships/image" Target="../media/image21.svg"/><Relationship Id="rId5" Type="http://schemas.openxmlformats.org/officeDocument/2006/relationships/image" Target="../media/image2.png"/><Relationship Id="rId10" Type="http://schemas.openxmlformats.org/officeDocument/2006/relationships/image" Target="../media/image15.png"/><Relationship Id="rId4" Type="http://schemas.openxmlformats.org/officeDocument/2006/relationships/image" Target="../media/image12.svg"/><Relationship Id="rId9" Type="http://schemas.openxmlformats.org/officeDocument/2006/relationships/image" Target="../media/image6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81.svg"/><Relationship Id="rId18" Type="http://schemas.openxmlformats.org/officeDocument/2006/relationships/image" Target="../media/image68.png"/><Relationship Id="rId3" Type="http://schemas.openxmlformats.org/officeDocument/2006/relationships/image" Target="../media/image9.png"/><Relationship Id="rId21" Type="http://schemas.openxmlformats.org/officeDocument/2006/relationships/image" Target="../media/image89.svg"/><Relationship Id="rId7" Type="http://schemas.openxmlformats.org/officeDocument/2006/relationships/image" Target="../media/image14.svg"/><Relationship Id="rId12" Type="http://schemas.openxmlformats.org/officeDocument/2006/relationships/image" Target="../media/image65.png"/><Relationship Id="rId17" Type="http://schemas.openxmlformats.org/officeDocument/2006/relationships/image" Target="../media/image85.svg"/><Relationship Id="rId2" Type="http://schemas.openxmlformats.org/officeDocument/2006/relationships/image" Target="../media/image8.jpeg"/><Relationship Id="rId16" Type="http://schemas.openxmlformats.org/officeDocument/2006/relationships/image" Target="../media/image67.png"/><Relationship Id="rId20" Type="http://schemas.openxmlformats.org/officeDocument/2006/relationships/image" Target="../media/image6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79.svg"/><Relationship Id="rId5" Type="http://schemas.openxmlformats.org/officeDocument/2006/relationships/image" Target="../media/image2.png"/><Relationship Id="rId15" Type="http://schemas.openxmlformats.org/officeDocument/2006/relationships/image" Target="../media/image83.svg"/><Relationship Id="rId10" Type="http://schemas.openxmlformats.org/officeDocument/2006/relationships/image" Target="../media/image64.png"/><Relationship Id="rId19" Type="http://schemas.openxmlformats.org/officeDocument/2006/relationships/image" Target="../media/image87.svg"/><Relationship Id="rId4" Type="http://schemas.openxmlformats.org/officeDocument/2006/relationships/image" Target="../media/image12.svg"/><Relationship Id="rId9" Type="http://schemas.openxmlformats.org/officeDocument/2006/relationships/image" Target="../media/image21.svg"/><Relationship Id="rId14" Type="http://schemas.openxmlformats.org/officeDocument/2006/relationships/image" Target="../media/image6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91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12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14.png"/><Relationship Id="rId5" Type="http://schemas.openxmlformats.org/officeDocument/2006/relationships/image" Target="../media/image10.png"/><Relationship Id="rId10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image" Target="../media/image12.png"/><Relationship Id="rId14" Type="http://schemas.openxmlformats.org/officeDocument/2006/relationships/image" Target="../media/image21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svg"/><Relationship Id="rId3" Type="http://schemas.openxmlformats.org/officeDocument/2006/relationships/image" Target="../media/image22.png"/><Relationship Id="rId7" Type="http://schemas.openxmlformats.org/officeDocument/2006/relationships/image" Target="../media/image7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4.png"/><Relationship Id="rId4" Type="http://schemas.openxmlformats.org/officeDocument/2006/relationships/image" Target="../media/image23.png"/><Relationship Id="rId9" Type="http://schemas.openxmlformats.org/officeDocument/2006/relationships/image" Target="../media/image74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77.png"/><Relationship Id="rId3" Type="http://schemas.openxmlformats.org/officeDocument/2006/relationships/image" Target="../media/image22.png"/><Relationship Id="rId7" Type="http://schemas.openxmlformats.org/officeDocument/2006/relationships/image" Target="../media/image74.jpeg"/><Relationship Id="rId12" Type="http://schemas.openxmlformats.org/officeDocument/2006/relationships/image" Target="../media/image7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75.png"/><Relationship Id="rId5" Type="http://schemas.openxmlformats.org/officeDocument/2006/relationships/image" Target="../media/image4.png"/><Relationship Id="rId15" Type="http://schemas.openxmlformats.org/officeDocument/2006/relationships/image" Target="../media/image79.png"/><Relationship Id="rId10" Type="http://schemas.openxmlformats.org/officeDocument/2006/relationships/image" Target="../media/image2.png"/><Relationship Id="rId4" Type="http://schemas.openxmlformats.org/officeDocument/2006/relationships/image" Target="../media/image23.png"/><Relationship Id="rId9" Type="http://schemas.openxmlformats.org/officeDocument/2006/relationships/image" Target="../media/image12.svg"/><Relationship Id="rId14" Type="http://schemas.openxmlformats.org/officeDocument/2006/relationships/image" Target="../media/image7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0.png"/><Relationship Id="rId7" Type="http://schemas.openxmlformats.org/officeDocument/2006/relationships/image" Target="../media/image9.png"/><Relationship Id="rId12" Type="http://schemas.openxmlformats.org/officeDocument/2006/relationships/image" Target="../media/image21.sv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15.png"/><Relationship Id="rId5" Type="http://schemas.openxmlformats.org/officeDocument/2006/relationships/image" Target="../media/image16.png"/><Relationship Id="rId10" Type="http://schemas.openxmlformats.org/officeDocument/2006/relationships/image" Target="../media/image2.png"/><Relationship Id="rId4" Type="http://schemas.openxmlformats.org/officeDocument/2006/relationships/image" Target="../media/image14.sv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2.png"/><Relationship Id="rId18" Type="http://schemas.openxmlformats.org/officeDocument/2006/relationships/image" Target="../media/image32.svg"/><Relationship Id="rId3" Type="http://schemas.openxmlformats.org/officeDocument/2006/relationships/image" Target="../media/image9.png"/><Relationship Id="rId21" Type="http://schemas.openxmlformats.org/officeDocument/2006/relationships/image" Target="../media/image27.png"/><Relationship Id="rId7" Type="http://schemas.openxmlformats.org/officeDocument/2006/relationships/image" Target="../media/image2.png"/><Relationship Id="rId12" Type="http://schemas.openxmlformats.org/officeDocument/2006/relationships/image" Target="../media/image21.svg"/><Relationship Id="rId17" Type="http://schemas.openxmlformats.org/officeDocument/2006/relationships/image" Target="../media/image25.png"/><Relationship Id="rId2" Type="http://schemas.openxmlformats.org/officeDocument/2006/relationships/image" Target="../media/image8.jpeg"/><Relationship Id="rId16" Type="http://schemas.openxmlformats.org/officeDocument/2006/relationships/image" Target="../media/image24.png"/><Relationship Id="rId20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5" Type="http://schemas.openxmlformats.org/officeDocument/2006/relationships/image" Target="../media/image4.png"/><Relationship Id="rId10" Type="http://schemas.openxmlformats.org/officeDocument/2006/relationships/image" Target="../media/image21.jpeg"/><Relationship Id="rId19" Type="http://schemas.openxmlformats.org/officeDocument/2006/relationships/hyperlink" Target="https://home.amoxtli-jap.com" TargetMode="External"/><Relationship Id="rId4" Type="http://schemas.openxmlformats.org/officeDocument/2006/relationships/image" Target="../media/image12.svg"/><Relationship Id="rId9" Type="http://schemas.openxmlformats.org/officeDocument/2006/relationships/image" Target="../media/image20.png"/><Relationship Id="rId14" Type="http://schemas.openxmlformats.org/officeDocument/2006/relationships/image" Target="../media/image23.png"/><Relationship Id="rId22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31.pn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openxmlformats.org/officeDocument/2006/relationships/image" Target="../media/image3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29.png"/><Relationship Id="rId5" Type="http://schemas.openxmlformats.org/officeDocument/2006/relationships/image" Target="../media/image10.png"/><Relationship Id="rId10" Type="http://schemas.openxmlformats.org/officeDocument/2006/relationships/image" Target="../media/image21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Relationship Id="rId14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6.png"/><Relationship Id="rId18" Type="http://schemas.openxmlformats.org/officeDocument/2006/relationships/image" Target="../media/image49.svg"/><Relationship Id="rId3" Type="http://schemas.openxmlformats.org/officeDocument/2006/relationships/image" Target="../media/image10.png"/><Relationship Id="rId21" Type="http://schemas.openxmlformats.org/officeDocument/2006/relationships/image" Target="../media/image40.png"/><Relationship Id="rId7" Type="http://schemas.openxmlformats.org/officeDocument/2006/relationships/image" Target="../media/image2.png"/><Relationship Id="rId12" Type="http://schemas.openxmlformats.org/officeDocument/2006/relationships/image" Target="../media/image43.svg"/><Relationship Id="rId17" Type="http://schemas.openxmlformats.org/officeDocument/2006/relationships/image" Target="../media/image38.png"/><Relationship Id="rId2" Type="http://schemas.openxmlformats.org/officeDocument/2006/relationships/image" Target="../media/image8.jpeg"/><Relationship Id="rId16" Type="http://schemas.openxmlformats.org/officeDocument/2006/relationships/image" Target="../media/image47.svg"/><Relationship Id="rId20" Type="http://schemas.openxmlformats.org/officeDocument/2006/relationships/image" Target="../media/image5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11" Type="http://schemas.openxmlformats.org/officeDocument/2006/relationships/image" Target="../media/image35.png"/><Relationship Id="rId24" Type="http://schemas.openxmlformats.org/officeDocument/2006/relationships/image" Target="../media/image21.svg"/><Relationship Id="rId5" Type="http://schemas.openxmlformats.org/officeDocument/2006/relationships/image" Target="../media/image9.png"/><Relationship Id="rId15" Type="http://schemas.openxmlformats.org/officeDocument/2006/relationships/image" Target="../media/image37.png"/><Relationship Id="rId23" Type="http://schemas.openxmlformats.org/officeDocument/2006/relationships/image" Target="../media/image15.png"/><Relationship Id="rId10" Type="http://schemas.openxmlformats.org/officeDocument/2006/relationships/image" Target="../media/image34.png"/><Relationship Id="rId19" Type="http://schemas.openxmlformats.org/officeDocument/2006/relationships/image" Target="../media/image39.png"/><Relationship Id="rId4" Type="http://schemas.openxmlformats.org/officeDocument/2006/relationships/image" Target="../media/image14.svg"/><Relationship Id="rId9" Type="http://schemas.openxmlformats.org/officeDocument/2006/relationships/image" Target="../media/image33.png"/><Relationship Id="rId14" Type="http://schemas.openxmlformats.org/officeDocument/2006/relationships/image" Target="../media/image45.svg"/><Relationship Id="rId22" Type="http://schemas.openxmlformats.org/officeDocument/2006/relationships/image" Target="../media/image5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10.png"/><Relationship Id="rId7" Type="http://schemas.openxmlformats.org/officeDocument/2006/relationships/image" Target="../media/image21.sv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10" Type="http://schemas.openxmlformats.org/officeDocument/2006/relationships/image" Target="../media/image19.png"/><Relationship Id="rId4" Type="http://schemas.openxmlformats.org/officeDocument/2006/relationships/image" Target="../media/image14.svg"/><Relationship Id="rId9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10.png"/><Relationship Id="rId7" Type="http://schemas.openxmlformats.org/officeDocument/2006/relationships/image" Target="../media/image21.sv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image" Target="../media/image14.svg"/><Relationship Id="rId9" Type="http://schemas.openxmlformats.org/officeDocument/2006/relationships/image" Target="../media/image4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10.png"/><Relationship Id="rId7" Type="http://schemas.openxmlformats.org/officeDocument/2006/relationships/image" Target="../media/image21.sv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10" Type="http://schemas.openxmlformats.org/officeDocument/2006/relationships/image" Target="../media/image47.png"/><Relationship Id="rId4" Type="http://schemas.openxmlformats.org/officeDocument/2006/relationships/image" Target="../media/image14.svg"/><Relationship Id="rId9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814" b="-481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501121" y="-1676861"/>
            <a:ext cx="13313729" cy="13313729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570EB">
                <a:alpha val="8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3270436">
            <a:off x="9463913" y="-485186"/>
            <a:ext cx="12098771" cy="6654453"/>
            <a:chOff x="0" y="0"/>
            <a:chExt cx="4060919" cy="2233549"/>
          </a:xfrm>
        </p:grpSpPr>
        <p:sp>
          <p:nvSpPr>
            <p:cNvPr id="6" name="Freeform 6"/>
            <p:cNvSpPr/>
            <p:nvPr/>
          </p:nvSpPr>
          <p:spPr>
            <a:xfrm>
              <a:off x="19050" y="19050"/>
              <a:ext cx="4022947" cy="2195449"/>
            </a:xfrm>
            <a:custGeom>
              <a:avLst/>
              <a:gdLst/>
              <a:ahLst/>
              <a:cxnLst/>
              <a:rect l="l" t="t" r="r" b="b"/>
              <a:pathLst>
                <a:path w="4022947" h="2195449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060920" cy="2233549"/>
            </a:xfrm>
            <a:custGeom>
              <a:avLst/>
              <a:gdLst/>
              <a:ahLst/>
              <a:cxnLst/>
              <a:rect l="l" t="t" r="r" b="b"/>
              <a:pathLst>
                <a:path w="4060920" h="2233549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8570EB">
                <a:alpha val="98824"/>
              </a:srgbClr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1617224" y="2356819"/>
            <a:ext cx="8035027" cy="5592928"/>
          </a:xfrm>
          <a:custGeom>
            <a:avLst/>
            <a:gdLst/>
            <a:ahLst/>
            <a:cxnLst/>
            <a:rect l="l" t="t" r="r" b="b"/>
            <a:pathLst>
              <a:path w="8035027" h="5592928">
                <a:moveTo>
                  <a:pt x="0" y="0"/>
                </a:moveTo>
                <a:lnTo>
                  <a:pt x="8035028" y="0"/>
                </a:lnTo>
                <a:lnTo>
                  <a:pt x="8035028" y="5592928"/>
                </a:lnTo>
                <a:lnTo>
                  <a:pt x="0" y="5592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612" b="-16792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572114" y="650907"/>
            <a:ext cx="2480311" cy="1094437"/>
          </a:xfrm>
          <a:custGeom>
            <a:avLst/>
            <a:gdLst/>
            <a:ahLst/>
            <a:cxnLst/>
            <a:rect l="l" t="t" r="r" b="b"/>
            <a:pathLst>
              <a:path w="2480311" h="1094437">
                <a:moveTo>
                  <a:pt x="0" y="0"/>
                </a:moveTo>
                <a:lnTo>
                  <a:pt x="2480312" y="0"/>
                </a:lnTo>
                <a:lnTo>
                  <a:pt x="2480312" y="1094438"/>
                </a:lnTo>
                <a:lnTo>
                  <a:pt x="0" y="109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288034" y="650953"/>
            <a:ext cx="1682739" cy="1094437"/>
          </a:xfrm>
          <a:custGeom>
            <a:avLst/>
            <a:gdLst/>
            <a:ahLst/>
            <a:cxnLst/>
            <a:rect l="l" t="t" r="r" b="b"/>
            <a:pathLst>
              <a:path w="1682739" h="1094437">
                <a:moveTo>
                  <a:pt x="0" y="0"/>
                </a:moveTo>
                <a:lnTo>
                  <a:pt x="1682739" y="0"/>
                </a:lnTo>
                <a:lnTo>
                  <a:pt x="1682739" y="1094437"/>
                </a:lnTo>
                <a:lnTo>
                  <a:pt x="0" y="10944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5400000">
            <a:off x="-2178492" y="4808168"/>
            <a:ext cx="4356984" cy="690229"/>
          </a:xfrm>
          <a:custGeom>
            <a:avLst/>
            <a:gdLst/>
            <a:ahLst/>
            <a:cxnLst/>
            <a:rect l="l" t="t" r="r" b="b"/>
            <a:pathLst>
              <a:path w="4356984" h="690229">
                <a:moveTo>
                  <a:pt x="0" y="0"/>
                </a:moveTo>
                <a:lnTo>
                  <a:pt x="4356984" y="0"/>
                </a:lnTo>
                <a:lnTo>
                  <a:pt x="4356984" y="690229"/>
                </a:lnTo>
                <a:lnTo>
                  <a:pt x="0" y="69022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 t="-312011" r="-8557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3422427" y="1120379"/>
            <a:ext cx="5495606" cy="329736"/>
          </a:xfrm>
          <a:custGeom>
            <a:avLst/>
            <a:gdLst/>
            <a:ahLst/>
            <a:cxnLst/>
            <a:rect l="l" t="t" r="r" b="b"/>
            <a:pathLst>
              <a:path w="5495606" h="329736">
                <a:moveTo>
                  <a:pt x="0" y="0"/>
                </a:moveTo>
                <a:lnTo>
                  <a:pt x="5495606" y="0"/>
                </a:lnTo>
                <a:lnTo>
                  <a:pt x="5495606" y="329736"/>
                </a:lnTo>
                <a:lnTo>
                  <a:pt x="0" y="3297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3" name="AutoShape 13"/>
          <p:cNvSpPr/>
          <p:nvPr/>
        </p:nvSpPr>
        <p:spPr>
          <a:xfrm>
            <a:off x="14313739" y="1076149"/>
            <a:ext cx="3334235" cy="0"/>
          </a:xfrm>
          <a:prstGeom prst="line">
            <a:avLst/>
          </a:prstGeom>
          <a:ln w="38100" cap="flat">
            <a:solidFill>
              <a:srgbClr val="9871E9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13813660" y="631903"/>
            <a:ext cx="4252123" cy="396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76"/>
              </a:lnSpc>
            </a:pPr>
            <a:r>
              <a:rPr lang="en-US" sz="2520" b="1">
                <a:solidFill>
                  <a:srgbClr val="02353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2520">
                <a:solidFill>
                  <a:srgbClr val="023535"/>
                </a:solidFill>
                <a:latin typeface="Montserrat"/>
                <a:ea typeface="Montserrat"/>
                <a:cs typeface="Montserrat"/>
                <a:sym typeface="Montserrat"/>
              </a:rPr>
              <a:t>Septiembre 4, 2024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028700" y="8690531"/>
            <a:ext cx="9463825" cy="415715"/>
            <a:chOff x="0" y="0"/>
            <a:chExt cx="12618434" cy="554286"/>
          </a:xfrm>
        </p:grpSpPr>
        <p:sp>
          <p:nvSpPr>
            <p:cNvPr id="16" name="TextBox 16"/>
            <p:cNvSpPr txBox="1"/>
            <p:nvPr/>
          </p:nvSpPr>
          <p:spPr>
            <a:xfrm>
              <a:off x="3465574" y="-3879"/>
              <a:ext cx="9152860" cy="5581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69"/>
                </a:lnSpc>
                <a:spcBef>
                  <a:spcPct val="0"/>
                </a:spcBef>
              </a:pPr>
              <a:r>
                <a:rPr lang="en-US" sz="255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Bryam Muñiz &amp; Gabriel Carrizales, CEO´S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5811"/>
              <a:ext cx="3537276" cy="498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60"/>
                </a:lnSpc>
              </a:pPr>
              <a:r>
                <a:rPr lang="en-US" sz="2550" b="1">
                  <a:solidFill>
                    <a:srgbClr val="D3A9E1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Presentadores: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1505" y="9525"/>
              <a:ext cx="3537276" cy="498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60"/>
                </a:lnSpc>
              </a:pPr>
              <a:r>
                <a:rPr lang="en-US" sz="2550" b="1">
                  <a:solidFill>
                    <a:srgbClr val="9871E9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Presentadores: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3813660" y="1106031"/>
            <a:ext cx="4252123" cy="396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76"/>
              </a:lnSpc>
            </a:pPr>
            <a:r>
              <a:rPr lang="en-US" sz="2520" b="1">
                <a:solidFill>
                  <a:srgbClr val="02353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Etapa Regional</a:t>
            </a:r>
          </a:p>
        </p:txBody>
      </p: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11229518" y="2569151"/>
            <a:ext cx="5168284" cy="5168264"/>
            <a:chOff x="0" y="0"/>
            <a:chExt cx="6350000" cy="63499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0"/>
              <a:stretch>
                <a:fillRect l="-38619" r="-6882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40321" y="8756868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 t="-8172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612" b="-16792"/>
            </a:stretch>
          </a:blipFill>
        </p:spPr>
      </p:sp>
      <p:sp>
        <p:nvSpPr>
          <p:cNvPr id="6" name="AutoShape 6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587995" y="1056629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FACTIBILIDAD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TÉCNICA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49823" y="1028700"/>
            <a:ext cx="6840509" cy="7117612"/>
            <a:chOff x="0" y="0"/>
            <a:chExt cx="9120679" cy="9490149"/>
          </a:xfrm>
        </p:grpSpPr>
        <p:sp>
          <p:nvSpPr>
            <p:cNvPr id="9" name="Freeform 9"/>
            <p:cNvSpPr/>
            <p:nvPr/>
          </p:nvSpPr>
          <p:spPr>
            <a:xfrm rot="-5400000">
              <a:off x="-184735" y="184735"/>
              <a:ext cx="9490149" cy="9120679"/>
            </a:xfrm>
            <a:custGeom>
              <a:avLst/>
              <a:gdLst/>
              <a:ahLst/>
              <a:cxnLst/>
              <a:rect l="l" t="t" r="r" b="b"/>
              <a:pathLst>
                <a:path w="9490149" h="9120679">
                  <a:moveTo>
                    <a:pt x="0" y="0"/>
                  </a:moveTo>
                  <a:lnTo>
                    <a:pt x="9490149" y="0"/>
                  </a:lnTo>
                  <a:lnTo>
                    <a:pt x="9490149" y="9120679"/>
                  </a:lnTo>
                  <a:lnTo>
                    <a:pt x="0" y="91206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236" b="-21497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rot="-101765">
              <a:off x="4082386" y="3833781"/>
              <a:ext cx="568686" cy="395844"/>
            </a:xfrm>
            <a:custGeom>
              <a:avLst/>
              <a:gdLst/>
              <a:ahLst/>
              <a:cxnLst/>
              <a:rect l="l" t="t" r="r" b="b"/>
              <a:pathLst>
                <a:path w="568686" h="395844">
                  <a:moveTo>
                    <a:pt x="0" y="0"/>
                  </a:moveTo>
                  <a:lnTo>
                    <a:pt x="568686" y="0"/>
                  </a:lnTo>
                  <a:lnTo>
                    <a:pt x="568686" y="395844"/>
                  </a:lnTo>
                  <a:lnTo>
                    <a:pt x="0" y="3958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2612" b="-16792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777227" y="2896023"/>
            <a:ext cx="4414780" cy="3558496"/>
          </a:xfrm>
          <a:custGeom>
            <a:avLst/>
            <a:gdLst/>
            <a:ahLst/>
            <a:cxnLst/>
            <a:rect l="l" t="t" r="r" b="b"/>
            <a:pathLst>
              <a:path w="4414780" h="3558496">
                <a:moveTo>
                  <a:pt x="0" y="0"/>
                </a:moveTo>
                <a:lnTo>
                  <a:pt x="4414781" y="0"/>
                </a:lnTo>
                <a:lnTo>
                  <a:pt x="4414781" y="3558495"/>
                </a:lnTo>
                <a:lnTo>
                  <a:pt x="0" y="355849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951337" y="7245656"/>
            <a:ext cx="6465383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Microcontrolador con soporte WiFi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40321" y="8756868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 t="-8172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612" b="-16792"/>
            </a:stretch>
          </a:blipFill>
        </p:spPr>
      </p:sp>
      <p:sp>
        <p:nvSpPr>
          <p:cNvPr id="6" name="AutoShape 6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587995" y="1056629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FACTIBILIDAD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TÉCNICA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47322" y="1028700"/>
            <a:ext cx="6880862" cy="7159599"/>
            <a:chOff x="0" y="0"/>
            <a:chExt cx="9174482" cy="9546132"/>
          </a:xfrm>
        </p:grpSpPr>
        <p:sp>
          <p:nvSpPr>
            <p:cNvPr id="9" name="Freeform 9"/>
            <p:cNvSpPr/>
            <p:nvPr/>
          </p:nvSpPr>
          <p:spPr>
            <a:xfrm rot="-5400000">
              <a:off x="-185825" y="185825"/>
              <a:ext cx="9546132" cy="9174482"/>
            </a:xfrm>
            <a:custGeom>
              <a:avLst/>
              <a:gdLst/>
              <a:ahLst/>
              <a:cxnLst/>
              <a:rect l="l" t="t" r="r" b="b"/>
              <a:pathLst>
                <a:path w="9546132" h="9174482">
                  <a:moveTo>
                    <a:pt x="0" y="0"/>
                  </a:moveTo>
                  <a:lnTo>
                    <a:pt x="9546132" y="0"/>
                  </a:lnTo>
                  <a:lnTo>
                    <a:pt x="9546132" y="9174482"/>
                  </a:lnTo>
                  <a:lnTo>
                    <a:pt x="0" y="91744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236" b="-21497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rot="-101765">
              <a:off x="4106468" y="3856397"/>
              <a:ext cx="572040" cy="398179"/>
            </a:xfrm>
            <a:custGeom>
              <a:avLst/>
              <a:gdLst/>
              <a:ahLst/>
              <a:cxnLst/>
              <a:rect l="l" t="t" r="r" b="b"/>
              <a:pathLst>
                <a:path w="572040" h="398179">
                  <a:moveTo>
                    <a:pt x="0" y="0"/>
                  </a:moveTo>
                  <a:lnTo>
                    <a:pt x="572041" y="0"/>
                  </a:lnTo>
                  <a:lnTo>
                    <a:pt x="572041" y="398179"/>
                  </a:lnTo>
                  <a:lnTo>
                    <a:pt x="0" y="3981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2612" b="-16792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 rot="5400000">
            <a:off x="16302449" y="464236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8" y="0"/>
                </a:lnTo>
                <a:lnTo>
                  <a:pt x="1383578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236148" y="613990"/>
            <a:ext cx="1516180" cy="1084069"/>
          </a:xfrm>
          <a:custGeom>
            <a:avLst/>
            <a:gdLst/>
            <a:ahLst/>
            <a:cxnLst/>
            <a:rect l="l" t="t" r="r" b="b"/>
            <a:pathLst>
              <a:path w="1516180" h="1084069">
                <a:moveTo>
                  <a:pt x="0" y="0"/>
                </a:moveTo>
                <a:lnTo>
                  <a:pt x="1516180" y="0"/>
                </a:lnTo>
                <a:lnTo>
                  <a:pt x="1516180" y="1084069"/>
                </a:lnTo>
                <a:lnTo>
                  <a:pt x="0" y="108406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5400000">
            <a:off x="16717958" y="2011194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2142670" y="2504544"/>
            <a:ext cx="4455388" cy="4135712"/>
          </a:xfrm>
          <a:custGeom>
            <a:avLst/>
            <a:gdLst/>
            <a:ahLst/>
            <a:cxnLst/>
            <a:rect l="l" t="t" r="r" b="b"/>
            <a:pathLst>
              <a:path w="4455388" h="4135712">
                <a:moveTo>
                  <a:pt x="0" y="0"/>
                </a:moveTo>
                <a:lnTo>
                  <a:pt x="4455388" y="0"/>
                </a:lnTo>
                <a:lnTo>
                  <a:pt x="4455388" y="4135712"/>
                </a:lnTo>
                <a:lnTo>
                  <a:pt x="0" y="413571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87469" t="-29879" r="-84577" b="-34975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951337" y="6799781"/>
            <a:ext cx="6674207" cy="895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Sensor de aceleración y posicionamiento para detectar caídas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40321" y="8756868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 t="-8172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612" b="-16792"/>
            </a:stretch>
          </a:blipFill>
        </p:spPr>
      </p:sp>
      <p:sp>
        <p:nvSpPr>
          <p:cNvPr id="6" name="AutoShape 6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587995" y="1056629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FACTIBILIDAD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TÉCNICA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47322" y="1028700"/>
            <a:ext cx="6880862" cy="7159599"/>
            <a:chOff x="0" y="0"/>
            <a:chExt cx="9174482" cy="9546132"/>
          </a:xfrm>
        </p:grpSpPr>
        <p:sp>
          <p:nvSpPr>
            <p:cNvPr id="9" name="Freeform 9"/>
            <p:cNvSpPr/>
            <p:nvPr/>
          </p:nvSpPr>
          <p:spPr>
            <a:xfrm rot="-5400000">
              <a:off x="-185825" y="185825"/>
              <a:ext cx="9546132" cy="9174482"/>
            </a:xfrm>
            <a:custGeom>
              <a:avLst/>
              <a:gdLst/>
              <a:ahLst/>
              <a:cxnLst/>
              <a:rect l="l" t="t" r="r" b="b"/>
              <a:pathLst>
                <a:path w="9546132" h="9174482">
                  <a:moveTo>
                    <a:pt x="0" y="0"/>
                  </a:moveTo>
                  <a:lnTo>
                    <a:pt x="9546132" y="0"/>
                  </a:lnTo>
                  <a:lnTo>
                    <a:pt x="9546132" y="9174482"/>
                  </a:lnTo>
                  <a:lnTo>
                    <a:pt x="0" y="91744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236" b="-21497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rot="-101765">
              <a:off x="4106468" y="3856397"/>
              <a:ext cx="572040" cy="398179"/>
            </a:xfrm>
            <a:custGeom>
              <a:avLst/>
              <a:gdLst/>
              <a:ahLst/>
              <a:cxnLst/>
              <a:rect l="l" t="t" r="r" b="b"/>
              <a:pathLst>
                <a:path w="572040" h="398179">
                  <a:moveTo>
                    <a:pt x="0" y="0"/>
                  </a:moveTo>
                  <a:lnTo>
                    <a:pt x="572041" y="0"/>
                  </a:lnTo>
                  <a:lnTo>
                    <a:pt x="572041" y="398179"/>
                  </a:lnTo>
                  <a:lnTo>
                    <a:pt x="0" y="3981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2612" b="-16792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 rot="5400000">
            <a:off x="16302449" y="464236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8" y="0"/>
                </a:lnTo>
                <a:lnTo>
                  <a:pt x="1383578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236148" y="613990"/>
            <a:ext cx="1516180" cy="1084069"/>
          </a:xfrm>
          <a:custGeom>
            <a:avLst/>
            <a:gdLst/>
            <a:ahLst/>
            <a:cxnLst/>
            <a:rect l="l" t="t" r="r" b="b"/>
            <a:pathLst>
              <a:path w="1516180" h="1084069">
                <a:moveTo>
                  <a:pt x="0" y="0"/>
                </a:moveTo>
                <a:lnTo>
                  <a:pt x="1516180" y="0"/>
                </a:lnTo>
                <a:lnTo>
                  <a:pt x="1516180" y="1084069"/>
                </a:lnTo>
                <a:lnTo>
                  <a:pt x="0" y="108406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5400000">
            <a:off x="16717958" y="2011194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5400000">
            <a:off x="16236148" y="2725680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7" y="0"/>
                </a:lnTo>
                <a:lnTo>
                  <a:pt x="1383577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236148" y="2828448"/>
            <a:ext cx="1306573" cy="1178040"/>
          </a:xfrm>
          <a:custGeom>
            <a:avLst/>
            <a:gdLst/>
            <a:ahLst/>
            <a:cxnLst/>
            <a:rect l="l" t="t" r="r" b="b"/>
            <a:pathLst>
              <a:path w="1306573" h="1178040">
                <a:moveTo>
                  <a:pt x="0" y="0"/>
                </a:moveTo>
                <a:lnTo>
                  <a:pt x="1306573" y="0"/>
                </a:lnTo>
                <a:lnTo>
                  <a:pt x="1306573" y="1178041"/>
                </a:lnTo>
                <a:lnTo>
                  <a:pt x="0" y="117804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16790" t="-24865" r="-27018" b="-34634"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902675" y="2591619"/>
            <a:ext cx="5319153" cy="4464248"/>
          </a:xfrm>
          <a:custGeom>
            <a:avLst/>
            <a:gdLst/>
            <a:ahLst/>
            <a:cxnLst/>
            <a:rect l="l" t="t" r="r" b="b"/>
            <a:pathLst>
              <a:path w="5319153" h="4464248">
                <a:moveTo>
                  <a:pt x="0" y="0"/>
                </a:moveTo>
                <a:lnTo>
                  <a:pt x="5319153" y="0"/>
                </a:lnTo>
                <a:lnTo>
                  <a:pt x="5319153" y="4464248"/>
                </a:lnTo>
                <a:lnTo>
                  <a:pt x="0" y="446424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-66586" t="-27454" r="-62446" b="-26047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951337" y="7245656"/>
            <a:ext cx="6465383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Sensor de geolocalización</a:t>
            </a:r>
          </a:p>
        </p:txBody>
      </p:sp>
      <p:sp>
        <p:nvSpPr>
          <p:cNvPr id="18" name="Freeform 18"/>
          <p:cNvSpPr/>
          <p:nvPr/>
        </p:nvSpPr>
        <p:spPr>
          <a:xfrm rot="5400000">
            <a:off x="16717958" y="4271182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40321" y="8756868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 t="-8172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612" b="-16792"/>
            </a:stretch>
          </a:blipFill>
        </p:spPr>
      </p:sp>
      <p:sp>
        <p:nvSpPr>
          <p:cNvPr id="6" name="AutoShape 6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587995" y="1056629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FACTIBILIDAD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TÉCNICA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47322" y="1028700"/>
            <a:ext cx="6880862" cy="7159599"/>
            <a:chOff x="0" y="0"/>
            <a:chExt cx="9174482" cy="9546132"/>
          </a:xfrm>
        </p:grpSpPr>
        <p:sp>
          <p:nvSpPr>
            <p:cNvPr id="9" name="Freeform 9"/>
            <p:cNvSpPr/>
            <p:nvPr/>
          </p:nvSpPr>
          <p:spPr>
            <a:xfrm rot="-5400000">
              <a:off x="-185825" y="185825"/>
              <a:ext cx="9546132" cy="9174482"/>
            </a:xfrm>
            <a:custGeom>
              <a:avLst/>
              <a:gdLst/>
              <a:ahLst/>
              <a:cxnLst/>
              <a:rect l="l" t="t" r="r" b="b"/>
              <a:pathLst>
                <a:path w="9546132" h="9174482">
                  <a:moveTo>
                    <a:pt x="0" y="0"/>
                  </a:moveTo>
                  <a:lnTo>
                    <a:pt x="9546132" y="0"/>
                  </a:lnTo>
                  <a:lnTo>
                    <a:pt x="9546132" y="9174482"/>
                  </a:lnTo>
                  <a:lnTo>
                    <a:pt x="0" y="91744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236" b="-21497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rot="-101765">
              <a:off x="4106468" y="3856397"/>
              <a:ext cx="572040" cy="398179"/>
            </a:xfrm>
            <a:custGeom>
              <a:avLst/>
              <a:gdLst/>
              <a:ahLst/>
              <a:cxnLst/>
              <a:rect l="l" t="t" r="r" b="b"/>
              <a:pathLst>
                <a:path w="572040" h="398179">
                  <a:moveTo>
                    <a:pt x="0" y="0"/>
                  </a:moveTo>
                  <a:lnTo>
                    <a:pt x="572041" y="0"/>
                  </a:lnTo>
                  <a:lnTo>
                    <a:pt x="572041" y="398179"/>
                  </a:lnTo>
                  <a:lnTo>
                    <a:pt x="0" y="3981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2612" b="-16792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 rot="5400000">
            <a:off x="16302449" y="464236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8" y="0"/>
                </a:lnTo>
                <a:lnTo>
                  <a:pt x="1383578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236148" y="613990"/>
            <a:ext cx="1516180" cy="1084069"/>
          </a:xfrm>
          <a:custGeom>
            <a:avLst/>
            <a:gdLst/>
            <a:ahLst/>
            <a:cxnLst/>
            <a:rect l="l" t="t" r="r" b="b"/>
            <a:pathLst>
              <a:path w="1516180" h="1084069">
                <a:moveTo>
                  <a:pt x="0" y="0"/>
                </a:moveTo>
                <a:lnTo>
                  <a:pt x="1516180" y="0"/>
                </a:lnTo>
                <a:lnTo>
                  <a:pt x="1516180" y="1084069"/>
                </a:lnTo>
                <a:lnTo>
                  <a:pt x="0" y="108406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5400000">
            <a:off x="16717958" y="2011194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5400000">
            <a:off x="16236148" y="2725680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7" y="0"/>
                </a:lnTo>
                <a:lnTo>
                  <a:pt x="1383577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236148" y="2828448"/>
            <a:ext cx="1306573" cy="1178040"/>
          </a:xfrm>
          <a:custGeom>
            <a:avLst/>
            <a:gdLst/>
            <a:ahLst/>
            <a:cxnLst/>
            <a:rect l="l" t="t" r="r" b="b"/>
            <a:pathLst>
              <a:path w="1306573" h="1178040">
                <a:moveTo>
                  <a:pt x="0" y="0"/>
                </a:moveTo>
                <a:lnTo>
                  <a:pt x="1306573" y="0"/>
                </a:lnTo>
                <a:lnTo>
                  <a:pt x="1306573" y="1178041"/>
                </a:lnTo>
                <a:lnTo>
                  <a:pt x="0" y="117804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16790" t="-24865" r="-27018" b="-34634"/>
            </a:stretch>
          </a:blipFill>
        </p:spPr>
      </p:sp>
      <p:sp>
        <p:nvSpPr>
          <p:cNvPr id="16" name="Freeform 16"/>
          <p:cNvSpPr/>
          <p:nvPr/>
        </p:nvSpPr>
        <p:spPr>
          <a:xfrm rot="5400000">
            <a:off x="16717958" y="4271182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5400000">
            <a:off x="16236148" y="5090443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7" y="0"/>
                </a:lnTo>
                <a:lnTo>
                  <a:pt x="1383577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319373" y="5441436"/>
            <a:ext cx="1217128" cy="681592"/>
          </a:xfrm>
          <a:custGeom>
            <a:avLst/>
            <a:gdLst/>
            <a:ahLst/>
            <a:cxnLst/>
            <a:rect l="l" t="t" r="r" b="b"/>
            <a:pathLst>
              <a:path w="1217128" h="681592">
                <a:moveTo>
                  <a:pt x="0" y="0"/>
                </a:moveTo>
                <a:lnTo>
                  <a:pt x="1217127" y="0"/>
                </a:lnTo>
                <a:lnTo>
                  <a:pt x="1217127" y="681591"/>
                </a:lnTo>
                <a:lnTo>
                  <a:pt x="0" y="681591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 rot="5400000">
            <a:off x="16717958" y="6740720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2472622" y="3025540"/>
            <a:ext cx="4005372" cy="3097487"/>
          </a:xfrm>
          <a:custGeom>
            <a:avLst/>
            <a:gdLst/>
            <a:ahLst/>
            <a:cxnLst/>
            <a:rect l="l" t="t" r="r" b="b"/>
            <a:pathLst>
              <a:path w="4005372" h="3097487">
                <a:moveTo>
                  <a:pt x="0" y="0"/>
                </a:moveTo>
                <a:lnTo>
                  <a:pt x="4005371" y="0"/>
                </a:lnTo>
                <a:lnTo>
                  <a:pt x="4005371" y="3097487"/>
                </a:lnTo>
                <a:lnTo>
                  <a:pt x="0" y="3097487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028700" y="6728743"/>
            <a:ext cx="6388020" cy="895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Proveedor de alojamiento y dominio web 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40321" y="8756868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 t="-8172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612" b="-16792"/>
            </a:stretch>
          </a:blipFill>
        </p:spPr>
      </p:sp>
      <p:sp>
        <p:nvSpPr>
          <p:cNvPr id="6" name="AutoShape 6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587995" y="1056629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FACTIBILIDAD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TÉCNICA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47322" y="986713"/>
            <a:ext cx="6880862" cy="7159599"/>
            <a:chOff x="0" y="0"/>
            <a:chExt cx="9174482" cy="9546132"/>
          </a:xfrm>
        </p:grpSpPr>
        <p:sp>
          <p:nvSpPr>
            <p:cNvPr id="9" name="Freeform 9"/>
            <p:cNvSpPr/>
            <p:nvPr/>
          </p:nvSpPr>
          <p:spPr>
            <a:xfrm rot="-5400000">
              <a:off x="-185825" y="185825"/>
              <a:ext cx="9546132" cy="9174482"/>
            </a:xfrm>
            <a:custGeom>
              <a:avLst/>
              <a:gdLst/>
              <a:ahLst/>
              <a:cxnLst/>
              <a:rect l="l" t="t" r="r" b="b"/>
              <a:pathLst>
                <a:path w="9546132" h="9174482">
                  <a:moveTo>
                    <a:pt x="0" y="0"/>
                  </a:moveTo>
                  <a:lnTo>
                    <a:pt x="9546132" y="0"/>
                  </a:lnTo>
                  <a:lnTo>
                    <a:pt x="9546132" y="9174482"/>
                  </a:lnTo>
                  <a:lnTo>
                    <a:pt x="0" y="91744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236" b="-21497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rot="-101765">
              <a:off x="4106468" y="3856397"/>
              <a:ext cx="572040" cy="398179"/>
            </a:xfrm>
            <a:custGeom>
              <a:avLst/>
              <a:gdLst/>
              <a:ahLst/>
              <a:cxnLst/>
              <a:rect l="l" t="t" r="r" b="b"/>
              <a:pathLst>
                <a:path w="572040" h="398179">
                  <a:moveTo>
                    <a:pt x="0" y="0"/>
                  </a:moveTo>
                  <a:lnTo>
                    <a:pt x="572041" y="0"/>
                  </a:lnTo>
                  <a:lnTo>
                    <a:pt x="572041" y="398179"/>
                  </a:lnTo>
                  <a:lnTo>
                    <a:pt x="0" y="3981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2612" b="-16792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 rot="5400000">
            <a:off x="16302449" y="464236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8" y="0"/>
                </a:lnTo>
                <a:lnTo>
                  <a:pt x="1383578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236148" y="613990"/>
            <a:ext cx="1516180" cy="1084069"/>
          </a:xfrm>
          <a:custGeom>
            <a:avLst/>
            <a:gdLst/>
            <a:ahLst/>
            <a:cxnLst/>
            <a:rect l="l" t="t" r="r" b="b"/>
            <a:pathLst>
              <a:path w="1516180" h="1084069">
                <a:moveTo>
                  <a:pt x="0" y="0"/>
                </a:moveTo>
                <a:lnTo>
                  <a:pt x="1516180" y="0"/>
                </a:lnTo>
                <a:lnTo>
                  <a:pt x="1516180" y="1084069"/>
                </a:lnTo>
                <a:lnTo>
                  <a:pt x="0" y="108406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5400000">
            <a:off x="16717958" y="2011194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5400000">
            <a:off x="16236148" y="2725680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7" y="0"/>
                </a:lnTo>
                <a:lnTo>
                  <a:pt x="1383577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236148" y="2828448"/>
            <a:ext cx="1306573" cy="1178040"/>
          </a:xfrm>
          <a:custGeom>
            <a:avLst/>
            <a:gdLst/>
            <a:ahLst/>
            <a:cxnLst/>
            <a:rect l="l" t="t" r="r" b="b"/>
            <a:pathLst>
              <a:path w="1306573" h="1178040">
                <a:moveTo>
                  <a:pt x="0" y="0"/>
                </a:moveTo>
                <a:lnTo>
                  <a:pt x="1306573" y="0"/>
                </a:lnTo>
                <a:lnTo>
                  <a:pt x="1306573" y="1178041"/>
                </a:lnTo>
                <a:lnTo>
                  <a:pt x="0" y="117804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16790" t="-24865" r="-27018" b="-34634"/>
            </a:stretch>
          </a:blipFill>
        </p:spPr>
      </p:sp>
      <p:sp>
        <p:nvSpPr>
          <p:cNvPr id="16" name="Freeform 16"/>
          <p:cNvSpPr/>
          <p:nvPr/>
        </p:nvSpPr>
        <p:spPr>
          <a:xfrm rot="5400000">
            <a:off x="16717958" y="4271182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5400000">
            <a:off x="16236148" y="5090443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7" y="0"/>
                </a:lnTo>
                <a:lnTo>
                  <a:pt x="1383577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319373" y="5441436"/>
            <a:ext cx="1217128" cy="681592"/>
          </a:xfrm>
          <a:custGeom>
            <a:avLst/>
            <a:gdLst/>
            <a:ahLst/>
            <a:cxnLst/>
            <a:rect l="l" t="t" r="r" b="b"/>
            <a:pathLst>
              <a:path w="1217128" h="681592">
                <a:moveTo>
                  <a:pt x="0" y="0"/>
                </a:moveTo>
                <a:lnTo>
                  <a:pt x="1217127" y="0"/>
                </a:lnTo>
                <a:lnTo>
                  <a:pt x="1217127" y="681591"/>
                </a:lnTo>
                <a:lnTo>
                  <a:pt x="0" y="681591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 rot="5400000">
            <a:off x="16717958" y="6740720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rot="5400000">
            <a:off x="16328180" y="7559981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8" y="0"/>
                </a:lnTo>
                <a:lnTo>
                  <a:pt x="1383578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6484308" y="7837525"/>
            <a:ext cx="1071322" cy="828489"/>
          </a:xfrm>
          <a:custGeom>
            <a:avLst/>
            <a:gdLst/>
            <a:ahLst/>
            <a:cxnLst/>
            <a:rect l="l" t="t" r="r" b="b"/>
            <a:pathLst>
              <a:path w="1071322" h="828489">
                <a:moveTo>
                  <a:pt x="0" y="0"/>
                </a:moveTo>
                <a:lnTo>
                  <a:pt x="1071322" y="0"/>
                </a:lnTo>
                <a:lnTo>
                  <a:pt x="1071322" y="828489"/>
                </a:lnTo>
                <a:lnTo>
                  <a:pt x="0" y="828489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1028700" y="7245656"/>
            <a:ext cx="6388020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Plataforma web</a:t>
            </a:r>
          </a:p>
        </p:txBody>
      </p:sp>
      <p:sp>
        <p:nvSpPr>
          <p:cNvPr id="23" name="Freeform 23"/>
          <p:cNvSpPr/>
          <p:nvPr/>
        </p:nvSpPr>
        <p:spPr>
          <a:xfrm>
            <a:off x="2539820" y="3057564"/>
            <a:ext cx="3365780" cy="3197491"/>
          </a:xfrm>
          <a:custGeom>
            <a:avLst/>
            <a:gdLst/>
            <a:ahLst/>
            <a:cxnLst/>
            <a:rect l="l" t="t" r="r" b="b"/>
            <a:pathLst>
              <a:path w="3365780" h="3197491">
                <a:moveTo>
                  <a:pt x="0" y="0"/>
                </a:moveTo>
                <a:lnTo>
                  <a:pt x="3365780" y="0"/>
                </a:lnTo>
                <a:lnTo>
                  <a:pt x="3365780" y="3197492"/>
                </a:lnTo>
                <a:lnTo>
                  <a:pt x="0" y="3197492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40321" y="8756868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 t="-8172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612" b="-16792"/>
            </a:stretch>
          </a:blipFill>
        </p:spPr>
      </p:sp>
      <p:sp>
        <p:nvSpPr>
          <p:cNvPr id="6" name="AutoShape 6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587995" y="1056629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FACTIBILIDAD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TÉCNICA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144000" y="133682"/>
            <a:ext cx="6880862" cy="7159599"/>
            <a:chOff x="0" y="0"/>
            <a:chExt cx="9174482" cy="9546132"/>
          </a:xfrm>
        </p:grpSpPr>
        <p:sp>
          <p:nvSpPr>
            <p:cNvPr id="9" name="Freeform 9"/>
            <p:cNvSpPr/>
            <p:nvPr/>
          </p:nvSpPr>
          <p:spPr>
            <a:xfrm rot="-5400000">
              <a:off x="-185825" y="185825"/>
              <a:ext cx="9546132" cy="9174482"/>
            </a:xfrm>
            <a:custGeom>
              <a:avLst/>
              <a:gdLst/>
              <a:ahLst/>
              <a:cxnLst/>
              <a:rect l="l" t="t" r="r" b="b"/>
              <a:pathLst>
                <a:path w="9546132" h="9174482">
                  <a:moveTo>
                    <a:pt x="0" y="0"/>
                  </a:moveTo>
                  <a:lnTo>
                    <a:pt x="9546132" y="0"/>
                  </a:lnTo>
                  <a:lnTo>
                    <a:pt x="9546132" y="9174482"/>
                  </a:lnTo>
                  <a:lnTo>
                    <a:pt x="0" y="91744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236" b="-21497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rot="-101765">
              <a:off x="4106468" y="3856397"/>
              <a:ext cx="572040" cy="398179"/>
            </a:xfrm>
            <a:custGeom>
              <a:avLst/>
              <a:gdLst/>
              <a:ahLst/>
              <a:cxnLst/>
              <a:rect l="l" t="t" r="r" b="b"/>
              <a:pathLst>
                <a:path w="572040" h="398179">
                  <a:moveTo>
                    <a:pt x="0" y="0"/>
                  </a:moveTo>
                  <a:lnTo>
                    <a:pt x="572041" y="0"/>
                  </a:lnTo>
                  <a:lnTo>
                    <a:pt x="572041" y="398179"/>
                  </a:lnTo>
                  <a:lnTo>
                    <a:pt x="0" y="3981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2612" b="-16792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 rot="5400000">
            <a:off x="16302449" y="464236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8" y="0"/>
                </a:lnTo>
                <a:lnTo>
                  <a:pt x="1383578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236148" y="613990"/>
            <a:ext cx="1516180" cy="1084069"/>
          </a:xfrm>
          <a:custGeom>
            <a:avLst/>
            <a:gdLst/>
            <a:ahLst/>
            <a:cxnLst/>
            <a:rect l="l" t="t" r="r" b="b"/>
            <a:pathLst>
              <a:path w="1516180" h="1084069">
                <a:moveTo>
                  <a:pt x="0" y="0"/>
                </a:moveTo>
                <a:lnTo>
                  <a:pt x="1516180" y="0"/>
                </a:lnTo>
                <a:lnTo>
                  <a:pt x="1516180" y="1084069"/>
                </a:lnTo>
                <a:lnTo>
                  <a:pt x="0" y="108406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5400000">
            <a:off x="16717958" y="2011194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5400000">
            <a:off x="16236148" y="2725680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7" y="0"/>
                </a:lnTo>
                <a:lnTo>
                  <a:pt x="1383577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236148" y="2828448"/>
            <a:ext cx="1306573" cy="1178040"/>
          </a:xfrm>
          <a:custGeom>
            <a:avLst/>
            <a:gdLst/>
            <a:ahLst/>
            <a:cxnLst/>
            <a:rect l="l" t="t" r="r" b="b"/>
            <a:pathLst>
              <a:path w="1306573" h="1178040">
                <a:moveTo>
                  <a:pt x="0" y="0"/>
                </a:moveTo>
                <a:lnTo>
                  <a:pt x="1306573" y="0"/>
                </a:lnTo>
                <a:lnTo>
                  <a:pt x="1306573" y="1178041"/>
                </a:lnTo>
                <a:lnTo>
                  <a:pt x="0" y="117804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16790" t="-24865" r="-27018" b="-34634"/>
            </a:stretch>
          </a:blipFill>
        </p:spPr>
      </p:sp>
      <p:sp>
        <p:nvSpPr>
          <p:cNvPr id="16" name="Freeform 16"/>
          <p:cNvSpPr/>
          <p:nvPr/>
        </p:nvSpPr>
        <p:spPr>
          <a:xfrm rot="5400000">
            <a:off x="16717958" y="4271182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5400000">
            <a:off x="16236148" y="5090443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7" y="0"/>
                </a:lnTo>
                <a:lnTo>
                  <a:pt x="1383577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319373" y="5441436"/>
            <a:ext cx="1217128" cy="681592"/>
          </a:xfrm>
          <a:custGeom>
            <a:avLst/>
            <a:gdLst/>
            <a:ahLst/>
            <a:cxnLst/>
            <a:rect l="l" t="t" r="r" b="b"/>
            <a:pathLst>
              <a:path w="1217128" h="681592">
                <a:moveTo>
                  <a:pt x="0" y="0"/>
                </a:moveTo>
                <a:lnTo>
                  <a:pt x="1217127" y="0"/>
                </a:lnTo>
                <a:lnTo>
                  <a:pt x="1217127" y="681591"/>
                </a:lnTo>
                <a:lnTo>
                  <a:pt x="0" y="681591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 rot="5400000">
            <a:off x="16717958" y="6740720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1"/>
                </a:lnTo>
                <a:lnTo>
                  <a:pt x="0" y="5525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rot="5400000">
            <a:off x="15633202" y="7455206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8" y="0"/>
                </a:lnTo>
                <a:lnTo>
                  <a:pt x="1383578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5789330" y="7732750"/>
            <a:ext cx="1071322" cy="828489"/>
          </a:xfrm>
          <a:custGeom>
            <a:avLst/>
            <a:gdLst/>
            <a:ahLst/>
            <a:cxnLst/>
            <a:rect l="l" t="t" r="r" b="b"/>
            <a:pathLst>
              <a:path w="1071322" h="828489">
                <a:moveTo>
                  <a:pt x="0" y="0"/>
                </a:moveTo>
                <a:lnTo>
                  <a:pt x="1071322" y="0"/>
                </a:lnTo>
                <a:lnTo>
                  <a:pt x="1071322" y="828489"/>
                </a:lnTo>
                <a:lnTo>
                  <a:pt x="0" y="828489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 rot="5400000">
            <a:off x="12744564" y="7579031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8" y="0"/>
                </a:lnTo>
                <a:lnTo>
                  <a:pt x="1383578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 rot="-10800000">
            <a:off x="14472887" y="8008679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0"/>
                </a:lnTo>
                <a:lnTo>
                  <a:pt x="0" y="55256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3007574" y="7942188"/>
            <a:ext cx="857558" cy="814680"/>
          </a:xfrm>
          <a:custGeom>
            <a:avLst/>
            <a:gdLst/>
            <a:ahLst/>
            <a:cxnLst/>
            <a:rect l="l" t="t" r="r" b="b"/>
            <a:pathLst>
              <a:path w="857558" h="814680">
                <a:moveTo>
                  <a:pt x="0" y="0"/>
                </a:moveTo>
                <a:lnTo>
                  <a:pt x="857558" y="0"/>
                </a:lnTo>
                <a:lnTo>
                  <a:pt x="857558" y="814680"/>
                </a:lnTo>
                <a:lnTo>
                  <a:pt x="0" y="814680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870924" y="2890450"/>
            <a:ext cx="8273076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En                           Cada dispositivo cumplirá con la NOM-241-SSA1-2012, asegurando los más altos estándares de calidad y seguridad.</a:t>
            </a:r>
          </a:p>
        </p:txBody>
      </p:sp>
      <p:sp>
        <p:nvSpPr>
          <p:cNvPr id="26" name="Freeform 26"/>
          <p:cNvSpPr/>
          <p:nvPr/>
        </p:nvSpPr>
        <p:spPr>
          <a:xfrm>
            <a:off x="1594790" y="2947600"/>
            <a:ext cx="1964996" cy="414857"/>
          </a:xfrm>
          <a:custGeom>
            <a:avLst/>
            <a:gdLst/>
            <a:ahLst/>
            <a:cxnLst/>
            <a:rect l="l" t="t" r="r" b="b"/>
            <a:pathLst>
              <a:path w="1964996" h="414857">
                <a:moveTo>
                  <a:pt x="0" y="0"/>
                </a:moveTo>
                <a:lnTo>
                  <a:pt x="1964996" y="0"/>
                </a:lnTo>
                <a:lnTo>
                  <a:pt x="1964996" y="414857"/>
                </a:lnTo>
                <a:lnTo>
                  <a:pt x="0" y="414857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-1378" t="-3704" b="-3704"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1902675" y="7120269"/>
            <a:ext cx="2688375" cy="2093572"/>
          </a:xfrm>
          <a:custGeom>
            <a:avLst/>
            <a:gdLst/>
            <a:ahLst/>
            <a:cxnLst/>
            <a:rect l="l" t="t" r="r" b="b"/>
            <a:pathLst>
              <a:path w="2688375" h="2093572">
                <a:moveTo>
                  <a:pt x="0" y="0"/>
                </a:moveTo>
                <a:lnTo>
                  <a:pt x="2688375" y="0"/>
                </a:lnTo>
                <a:lnTo>
                  <a:pt x="2688375" y="2093572"/>
                </a:lnTo>
                <a:lnTo>
                  <a:pt x="0" y="2093572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 rot="-10800000">
            <a:off x="11715754" y="8073248"/>
            <a:ext cx="552560" cy="552560"/>
          </a:xfrm>
          <a:custGeom>
            <a:avLst/>
            <a:gdLst/>
            <a:ahLst/>
            <a:cxnLst/>
            <a:rect l="l" t="t" r="r" b="b"/>
            <a:pathLst>
              <a:path w="552560" h="552560">
                <a:moveTo>
                  <a:pt x="0" y="0"/>
                </a:moveTo>
                <a:lnTo>
                  <a:pt x="552560" y="0"/>
                </a:lnTo>
                <a:lnTo>
                  <a:pt x="552560" y="552560"/>
                </a:lnTo>
                <a:lnTo>
                  <a:pt x="0" y="55256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 rot="5400000">
            <a:off x="10160552" y="7569506"/>
            <a:ext cx="1383578" cy="1383578"/>
          </a:xfrm>
          <a:custGeom>
            <a:avLst/>
            <a:gdLst/>
            <a:ahLst/>
            <a:cxnLst/>
            <a:rect l="l" t="t" r="r" b="b"/>
            <a:pathLst>
              <a:path w="1383578" h="1383578">
                <a:moveTo>
                  <a:pt x="0" y="0"/>
                </a:moveTo>
                <a:lnTo>
                  <a:pt x="1383577" y="0"/>
                </a:lnTo>
                <a:lnTo>
                  <a:pt x="1383577" y="1383577"/>
                </a:lnTo>
                <a:lnTo>
                  <a:pt x="0" y="1383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10469333" y="7906908"/>
            <a:ext cx="766016" cy="859485"/>
          </a:xfrm>
          <a:custGeom>
            <a:avLst/>
            <a:gdLst/>
            <a:ahLst/>
            <a:cxnLst/>
            <a:rect l="l" t="t" r="r" b="b"/>
            <a:pathLst>
              <a:path w="766016" h="859485">
                <a:moveTo>
                  <a:pt x="0" y="0"/>
                </a:moveTo>
                <a:lnTo>
                  <a:pt x="766015" y="0"/>
                </a:lnTo>
                <a:lnTo>
                  <a:pt x="766015" y="859485"/>
                </a:lnTo>
                <a:lnTo>
                  <a:pt x="0" y="859485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870924" y="2044269"/>
            <a:ext cx="6388020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Normativa y regulaciones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5540579" y="4976615"/>
            <a:ext cx="2729044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ISO 9001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70924" y="5002650"/>
            <a:ext cx="6388020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 nivel internacional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70924" y="6270520"/>
            <a:ext cx="9455070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Para dispositivos IoT que procesan datos sensibles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407651" y="7425578"/>
            <a:ext cx="4994901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ISO/IEC 27001.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471175" y="0"/>
            <a:ext cx="7816825" cy="10287000"/>
          </a:xfrm>
          <a:prstGeom prst="rect">
            <a:avLst/>
          </a:prstGeom>
          <a:solidFill>
            <a:srgbClr val="8570EB">
              <a:alpha val="12941"/>
            </a:srgbClr>
          </a:solidFill>
        </p:spPr>
      </p:sp>
      <p:sp>
        <p:nvSpPr>
          <p:cNvPr id="4" name="Freeform 4"/>
          <p:cNvSpPr/>
          <p:nvPr/>
        </p:nvSpPr>
        <p:spPr>
          <a:xfrm>
            <a:off x="16307963" y="212713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4" y="0"/>
                </a:lnTo>
                <a:lnTo>
                  <a:pt x="1902674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612" b="-16792"/>
            </a:stretch>
          </a:blipFill>
        </p:spPr>
      </p:sp>
      <p:sp>
        <p:nvSpPr>
          <p:cNvPr id="5" name="AutoShape 5"/>
          <p:cNvSpPr/>
          <p:nvPr/>
        </p:nvSpPr>
        <p:spPr>
          <a:xfrm flipH="1" flipV="1">
            <a:off x="17379525" y="1597269"/>
            <a:ext cx="0" cy="16250892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3367330" y="4846304"/>
            <a:ext cx="3828717" cy="1118858"/>
          </a:xfrm>
          <a:custGeom>
            <a:avLst/>
            <a:gdLst/>
            <a:ahLst/>
            <a:cxnLst/>
            <a:rect l="l" t="t" r="r" b="b"/>
            <a:pathLst>
              <a:path w="3828717" h="1118858">
                <a:moveTo>
                  <a:pt x="0" y="0"/>
                </a:moveTo>
                <a:lnTo>
                  <a:pt x="3828717" y="0"/>
                </a:lnTo>
                <a:lnTo>
                  <a:pt x="3828717" y="1118858"/>
                </a:lnTo>
                <a:lnTo>
                  <a:pt x="0" y="11188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6456" b="-2567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347897" y="6115357"/>
            <a:ext cx="6796103" cy="3518610"/>
          </a:xfrm>
          <a:custGeom>
            <a:avLst/>
            <a:gdLst/>
            <a:ahLst/>
            <a:cxnLst/>
            <a:rect l="l" t="t" r="r" b="b"/>
            <a:pathLst>
              <a:path w="6796103" h="3518610">
                <a:moveTo>
                  <a:pt x="0" y="0"/>
                </a:moveTo>
                <a:lnTo>
                  <a:pt x="6796103" y="0"/>
                </a:lnTo>
                <a:lnTo>
                  <a:pt x="6796103" y="3518609"/>
                </a:lnTo>
                <a:lnTo>
                  <a:pt x="0" y="35186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8494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1265656" y="4505217"/>
            <a:ext cx="5767057" cy="1588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73"/>
              </a:lnSpc>
              <a:spcBef>
                <a:spcPct val="0"/>
              </a:spcBef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PROPIEDAD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INTELECTUAL</a:t>
            </a:r>
          </a:p>
          <a:p>
            <a:pPr marL="0" lvl="0" indent="0" algn="ctr">
              <a:lnSpc>
                <a:spcPts val="4173"/>
              </a:lnSpc>
              <a:spcBef>
                <a:spcPct val="0"/>
              </a:spcBef>
            </a:pPr>
            <a:endParaRPr lang="en-US" sz="3900" b="1">
              <a:solidFill>
                <a:srgbClr val="8471EA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398160" y="867473"/>
            <a:ext cx="5767057" cy="370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96"/>
              </a:lnSpc>
              <a:spcBef>
                <a:spcPct val="0"/>
              </a:spcBef>
            </a:pPr>
            <a:r>
              <a:rPr lang="en-US" sz="28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MODELO DE UTILIDAD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3055091" y="509910"/>
            <a:ext cx="4453196" cy="4633590"/>
            <a:chOff x="0" y="0"/>
            <a:chExt cx="5937594" cy="6178121"/>
          </a:xfrm>
        </p:grpSpPr>
        <p:sp>
          <p:nvSpPr>
            <p:cNvPr id="11" name="Freeform 11"/>
            <p:cNvSpPr/>
            <p:nvPr/>
          </p:nvSpPr>
          <p:spPr>
            <a:xfrm rot="-5400000">
              <a:off x="-120263" y="120263"/>
              <a:ext cx="6178121" cy="5937594"/>
            </a:xfrm>
            <a:custGeom>
              <a:avLst/>
              <a:gdLst/>
              <a:ahLst/>
              <a:cxnLst/>
              <a:rect l="l" t="t" r="r" b="b"/>
              <a:pathLst>
                <a:path w="6178121" h="5937594">
                  <a:moveTo>
                    <a:pt x="0" y="0"/>
                  </a:moveTo>
                  <a:lnTo>
                    <a:pt x="6178120" y="0"/>
                  </a:lnTo>
                  <a:lnTo>
                    <a:pt x="6178120" y="5937594"/>
                  </a:lnTo>
                  <a:lnTo>
                    <a:pt x="0" y="59375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7236" b="-21497"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 rot="-101765">
              <a:off x="2657648" y="2495805"/>
              <a:ext cx="370216" cy="257696"/>
            </a:xfrm>
            <a:custGeom>
              <a:avLst/>
              <a:gdLst/>
              <a:ahLst/>
              <a:cxnLst/>
              <a:rect l="l" t="t" r="r" b="b"/>
              <a:pathLst>
                <a:path w="370216" h="257696">
                  <a:moveTo>
                    <a:pt x="0" y="0"/>
                  </a:moveTo>
                  <a:lnTo>
                    <a:pt x="370216" y="0"/>
                  </a:lnTo>
                  <a:lnTo>
                    <a:pt x="370216" y="257696"/>
                  </a:lnTo>
                  <a:lnTo>
                    <a:pt x="0" y="2576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612" b="-16792"/>
              </a:stretch>
            </a:blipFill>
          </p:spPr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 rot="-741444" flipH="1" flipV="1">
            <a:off x="15368184" y="8348046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7256654" y="5738804"/>
                </a:moveTo>
                <a:lnTo>
                  <a:pt x="0" y="5738804"/>
                </a:lnTo>
                <a:lnTo>
                  <a:pt x="0" y="0"/>
                </a:lnTo>
                <a:lnTo>
                  <a:pt x="7256654" y="0"/>
                </a:lnTo>
                <a:lnTo>
                  <a:pt x="7256654" y="5738804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07963" y="230541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4" y="0"/>
                </a:lnTo>
                <a:lnTo>
                  <a:pt x="1902674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612" b="-16792"/>
            </a:stretch>
          </a:blipFill>
        </p:spPr>
      </p:sp>
      <p:sp>
        <p:nvSpPr>
          <p:cNvPr id="5" name="AutoShape 5"/>
          <p:cNvSpPr/>
          <p:nvPr/>
        </p:nvSpPr>
        <p:spPr>
          <a:xfrm flipH="1" flipV="1">
            <a:off x="17379525" y="1597269"/>
            <a:ext cx="0" cy="16250892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981119" y="2946374"/>
            <a:ext cx="2379254" cy="3438849"/>
          </a:xfrm>
          <a:custGeom>
            <a:avLst/>
            <a:gdLst/>
            <a:ahLst/>
            <a:cxnLst/>
            <a:rect l="l" t="t" r="r" b="b"/>
            <a:pathLst>
              <a:path w="2379254" h="3438849">
                <a:moveTo>
                  <a:pt x="0" y="0"/>
                </a:moveTo>
                <a:lnTo>
                  <a:pt x="2379255" y="0"/>
                </a:lnTo>
                <a:lnTo>
                  <a:pt x="2379255" y="3438848"/>
                </a:lnTo>
                <a:lnTo>
                  <a:pt x="0" y="34388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817" r="-621"/>
            </a:stretch>
          </a:blipFill>
        </p:spPr>
      </p:sp>
      <p:sp>
        <p:nvSpPr>
          <p:cNvPr id="7" name="Freeform 7"/>
          <p:cNvSpPr/>
          <p:nvPr/>
        </p:nvSpPr>
        <p:spPr>
          <a:xfrm rot="-5400000">
            <a:off x="-4190204" y="592942"/>
            <a:ext cx="7291275" cy="2016185"/>
          </a:xfrm>
          <a:custGeom>
            <a:avLst/>
            <a:gdLst/>
            <a:ahLst/>
            <a:cxnLst/>
            <a:rect l="l" t="t" r="r" b="b"/>
            <a:pathLst>
              <a:path w="7291275" h="2016185">
                <a:moveTo>
                  <a:pt x="0" y="0"/>
                </a:moveTo>
                <a:lnTo>
                  <a:pt x="7291275" y="0"/>
                </a:lnTo>
                <a:lnTo>
                  <a:pt x="7291275" y="2016185"/>
                </a:lnTo>
                <a:lnTo>
                  <a:pt x="0" y="201618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 t="-81722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2449447" y="3567418"/>
            <a:ext cx="3175984" cy="3152164"/>
          </a:xfrm>
          <a:custGeom>
            <a:avLst/>
            <a:gdLst/>
            <a:ahLst/>
            <a:cxnLst/>
            <a:rect l="l" t="t" r="r" b="b"/>
            <a:pathLst>
              <a:path w="3175984" h="3152164">
                <a:moveTo>
                  <a:pt x="0" y="0"/>
                </a:moveTo>
                <a:lnTo>
                  <a:pt x="3175984" y="0"/>
                </a:lnTo>
                <a:lnTo>
                  <a:pt x="3175984" y="3152164"/>
                </a:lnTo>
                <a:lnTo>
                  <a:pt x="0" y="31521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234" y="8849239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2" y="0"/>
                </a:lnTo>
                <a:lnTo>
                  <a:pt x="2038932" y="818122"/>
                </a:lnTo>
                <a:lnTo>
                  <a:pt x="0" y="81812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6986761" y="2380114"/>
            <a:ext cx="2836298" cy="2958329"/>
          </a:xfrm>
          <a:custGeom>
            <a:avLst/>
            <a:gdLst/>
            <a:ahLst/>
            <a:cxnLst/>
            <a:rect l="l" t="t" r="r" b="b"/>
            <a:pathLst>
              <a:path w="2836298" h="2958329">
                <a:moveTo>
                  <a:pt x="0" y="0"/>
                </a:moveTo>
                <a:lnTo>
                  <a:pt x="2836298" y="0"/>
                </a:lnTo>
                <a:lnTo>
                  <a:pt x="2836298" y="2958329"/>
                </a:lnTo>
                <a:lnTo>
                  <a:pt x="0" y="2958329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471988" y="709970"/>
            <a:ext cx="14428562" cy="540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CAPACIDAD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 PRODUCCIÓN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829743" y="1679234"/>
            <a:ext cx="5010816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Capacidad</a:t>
            </a:r>
            <a:r>
              <a:rPr lang="en-US" sz="2599" b="1" spc="25">
                <a:solidFill>
                  <a:srgbClr val="9871E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Tiempo/Unidad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159466" y="6115982"/>
            <a:ext cx="2490888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4 unidades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814359" y="7070510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9871E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Procesos claves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07262" y="7602219"/>
            <a:ext cx="5460354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Producción y encapsulado de PCBs, ensamblaje final al cinturón.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64809" y="7070510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9871E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Tiempo de producción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342162" y="7602219"/>
            <a:ext cx="2331486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2 horas por dispositivo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292055" y="5557518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Día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361814" y="6816388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Semanal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292055" y="8165128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Mensual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316991" y="7464723"/>
            <a:ext cx="2175838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24 unidaes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159466" y="8813464"/>
            <a:ext cx="2508669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96 unidades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 rot="-741444" flipH="1" flipV="1">
            <a:off x="15368184" y="8348046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7256654" y="5738804"/>
                </a:moveTo>
                <a:lnTo>
                  <a:pt x="0" y="5738804"/>
                </a:lnTo>
                <a:lnTo>
                  <a:pt x="0" y="0"/>
                </a:lnTo>
                <a:lnTo>
                  <a:pt x="7256654" y="0"/>
                </a:lnTo>
                <a:lnTo>
                  <a:pt x="7256654" y="5738804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07963" y="230541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4" y="0"/>
                </a:lnTo>
                <a:lnTo>
                  <a:pt x="1902674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612" b="-16792"/>
            </a:stretch>
          </a:blipFill>
        </p:spPr>
      </p:sp>
      <p:sp>
        <p:nvSpPr>
          <p:cNvPr id="5" name="AutoShape 5"/>
          <p:cNvSpPr/>
          <p:nvPr/>
        </p:nvSpPr>
        <p:spPr>
          <a:xfrm flipH="1" flipV="1">
            <a:off x="17379525" y="1597269"/>
            <a:ext cx="0" cy="16250892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 rot="-5400000">
            <a:off x="-4190204" y="592942"/>
            <a:ext cx="7291275" cy="2016185"/>
          </a:xfrm>
          <a:custGeom>
            <a:avLst/>
            <a:gdLst/>
            <a:ahLst/>
            <a:cxnLst/>
            <a:rect l="l" t="t" r="r" b="b"/>
            <a:pathLst>
              <a:path w="7291275" h="2016185">
                <a:moveTo>
                  <a:pt x="0" y="0"/>
                </a:moveTo>
                <a:lnTo>
                  <a:pt x="7291275" y="0"/>
                </a:lnTo>
                <a:lnTo>
                  <a:pt x="7291275" y="2016185"/>
                </a:lnTo>
                <a:lnTo>
                  <a:pt x="0" y="20161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 t="-81722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509932" y="8849239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2" y="0"/>
                </a:lnTo>
                <a:lnTo>
                  <a:pt x="2038932" y="818122"/>
                </a:lnTo>
                <a:lnTo>
                  <a:pt x="0" y="81812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144372" y="515801"/>
            <a:ext cx="14428562" cy="540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PROCESOS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 PRODUCCIÓN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906211" y="1991459"/>
            <a:ext cx="2908177" cy="408262"/>
            <a:chOff x="0" y="0"/>
            <a:chExt cx="1005335" cy="1411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06211" y="1554933"/>
            <a:ext cx="2908177" cy="440044"/>
            <a:chOff x="0" y="0"/>
            <a:chExt cx="972781" cy="14719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72781" cy="147194"/>
            </a:xfrm>
            <a:custGeom>
              <a:avLst/>
              <a:gdLst/>
              <a:ahLst/>
              <a:cxnLst/>
              <a:rect l="l" t="t" r="r" b="b"/>
              <a:pathLst>
                <a:path w="972781" h="147194">
                  <a:moveTo>
                    <a:pt x="0" y="0"/>
                  </a:moveTo>
                  <a:lnTo>
                    <a:pt x="972781" y="0"/>
                  </a:lnTo>
                  <a:lnTo>
                    <a:pt x="972781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972781" cy="17576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1884"/>
                </a:lnSpc>
                <a:spcBef>
                  <a:spcPct val="0"/>
                </a:spcBef>
              </a:pPr>
              <a:r>
                <a:rPr lang="en-US" sz="1200">
                  <a:solidFill>
                    <a:srgbClr val="FEFFFF"/>
                  </a:solidFill>
                  <a:latin typeface="Lora"/>
                  <a:ea typeface="Lora"/>
                  <a:cs typeface="Lora"/>
                  <a:sym typeface="Lora"/>
                </a:rPr>
                <a:t>Descripción de procesos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906211" y="2366177"/>
            <a:ext cx="2913690" cy="75879"/>
            <a:chOff x="0" y="0"/>
            <a:chExt cx="1007241" cy="2623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873674" y="1994977"/>
            <a:ext cx="487652" cy="404744"/>
            <a:chOff x="0" y="0"/>
            <a:chExt cx="168578" cy="13991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873674" y="1554933"/>
            <a:ext cx="487652" cy="440044"/>
            <a:chOff x="0" y="0"/>
            <a:chExt cx="163119" cy="147194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3119" cy="147194"/>
            </a:xfrm>
            <a:custGeom>
              <a:avLst/>
              <a:gdLst/>
              <a:ahLst/>
              <a:cxnLst/>
              <a:rect l="l" t="t" r="r" b="b"/>
              <a:pathLst>
                <a:path w="163119" h="147194">
                  <a:moveTo>
                    <a:pt x="0" y="0"/>
                  </a:moveTo>
                  <a:lnTo>
                    <a:pt x="163119" y="0"/>
                  </a:lnTo>
                  <a:lnTo>
                    <a:pt x="163119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163119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873674" y="2366177"/>
            <a:ext cx="488577" cy="75879"/>
            <a:chOff x="0" y="0"/>
            <a:chExt cx="168897" cy="2623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6390160" y="1998494"/>
            <a:ext cx="487652" cy="404744"/>
            <a:chOff x="0" y="0"/>
            <a:chExt cx="168578" cy="13991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6390160" y="1558451"/>
            <a:ext cx="487652" cy="440044"/>
            <a:chOff x="0" y="0"/>
            <a:chExt cx="163119" cy="147194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63119" cy="147194"/>
            </a:xfrm>
            <a:custGeom>
              <a:avLst/>
              <a:gdLst/>
              <a:ahLst/>
              <a:cxnLst/>
              <a:rect l="l" t="t" r="r" b="b"/>
              <a:pathLst>
                <a:path w="163119" h="147194">
                  <a:moveTo>
                    <a:pt x="0" y="0"/>
                  </a:moveTo>
                  <a:lnTo>
                    <a:pt x="163119" y="0"/>
                  </a:lnTo>
                  <a:lnTo>
                    <a:pt x="163119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47625"/>
              <a:ext cx="163119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6390160" y="2369695"/>
            <a:ext cx="488577" cy="75879"/>
            <a:chOff x="0" y="0"/>
            <a:chExt cx="168897" cy="26231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6906647" y="1994977"/>
            <a:ext cx="487652" cy="408262"/>
            <a:chOff x="0" y="0"/>
            <a:chExt cx="168578" cy="141133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6906647" y="1558451"/>
            <a:ext cx="487652" cy="440044"/>
            <a:chOff x="0" y="0"/>
            <a:chExt cx="163119" cy="14719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63119" cy="147194"/>
            </a:xfrm>
            <a:custGeom>
              <a:avLst/>
              <a:gdLst/>
              <a:ahLst/>
              <a:cxnLst/>
              <a:rect l="l" t="t" r="r" b="b"/>
              <a:pathLst>
                <a:path w="163119" h="147194">
                  <a:moveTo>
                    <a:pt x="0" y="0"/>
                  </a:moveTo>
                  <a:lnTo>
                    <a:pt x="163119" y="0"/>
                  </a:lnTo>
                  <a:lnTo>
                    <a:pt x="163119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47625"/>
              <a:ext cx="163119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6906647" y="2369695"/>
            <a:ext cx="488577" cy="75879"/>
            <a:chOff x="0" y="0"/>
            <a:chExt cx="168897" cy="26231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7423134" y="1994977"/>
            <a:ext cx="487652" cy="408262"/>
            <a:chOff x="0" y="0"/>
            <a:chExt cx="168578" cy="141133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7423134" y="1558451"/>
            <a:ext cx="487652" cy="440044"/>
            <a:chOff x="0" y="0"/>
            <a:chExt cx="163119" cy="147194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63119" cy="147194"/>
            </a:xfrm>
            <a:custGeom>
              <a:avLst/>
              <a:gdLst/>
              <a:ahLst/>
              <a:cxnLst/>
              <a:rect l="l" t="t" r="r" b="b"/>
              <a:pathLst>
                <a:path w="163119" h="147194">
                  <a:moveTo>
                    <a:pt x="0" y="0"/>
                  </a:moveTo>
                  <a:lnTo>
                    <a:pt x="163119" y="0"/>
                  </a:lnTo>
                  <a:lnTo>
                    <a:pt x="163119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47625"/>
              <a:ext cx="163119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7423134" y="2369695"/>
            <a:ext cx="488577" cy="75879"/>
            <a:chOff x="0" y="0"/>
            <a:chExt cx="168897" cy="26231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7939620" y="1994977"/>
            <a:ext cx="487652" cy="408262"/>
            <a:chOff x="0" y="0"/>
            <a:chExt cx="168578" cy="141133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6" name="TextBox 56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7" name="Group 57"/>
          <p:cNvGrpSpPr/>
          <p:nvPr/>
        </p:nvGrpSpPr>
        <p:grpSpPr>
          <a:xfrm>
            <a:off x="7939620" y="1558451"/>
            <a:ext cx="487652" cy="440044"/>
            <a:chOff x="0" y="0"/>
            <a:chExt cx="163119" cy="147194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163119" cy="147194"/>
            </a:xfrm>
            <a:custGeom>
              <a:avLst/>
              <a:gdLst/>
              <a:ahLst/>
              <a:cxnLst/>
              <a:rect l="l" t="t" r="r" b="b"/>
              <a:pathLst>
                <a:path w="163119" h="147194">
                  <a:moveTo>
                    <a:pt x="0" y="0"/>
                  </a:moveTo>
                  <a:lnTo>
                    <a:pt x="163119" y="0"/>
                  </a:lnTo>
                  <a:lnTo>
                    <a:pt x="163119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59" name="TextBox 59"/>
            <p:cNvSpPr txBox="1"/>
            <p:nvPr/>
          </p:nvSpPr>
          <p:spPr>
            <a:xfrm>
              <a:off x="0" y="-47625"/>
              <a:ext cx="163119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7939620" y="2369695"/>
            <a:ext cx="488577" cy="75879"/>
            <a:chOff x="0" y="0"/>
            <a:chExt cx="168897" cy="26231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2" name="TextBox 6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8453418" y="1994977"/>
            <a:ext cx="1439886" cy="408262"/>
            <a:chOff x="0" y="0"/>
            <a:chExt cx="497758" cy="141133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5" name="TextBox 65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8453418" y="1558451"/>
            <a:ext cx="1439886" cy="440044"/>
            <a:chOff x="0" y="0"/>
            <a:chExt cx="481640" cy="147194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481640" cy="147194"/>
            </a:xfrm>
            <a:custGeom>
              <a:avLst/>
              <a:gdLst/>
              <a:ahLst/>
              <a:cxnLst/>
              <a:rect l="l" t="t" r="r" b="b"/>
              <a:pathLst>
                <a:path w="481640" h="147194">
                  <a:moveTo>
                    <a:pt x="0" y="0"/>
                  </a:moveTo>
                  <a:lnTo>
                    <a:pt x="481640" y="0"/>
                  </a:lnTo>
                  <a:lnTo>
                    <a:pt x="481640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68" name="TextBox 68"/>
            <p:cNvSpPr txBox="1"/>
            <p:nvPr/>
          </p:nvSpPr>
          <p:spPr>
            <a:xfrm>
              <a:off x="0" y="-28575"/>
              <a:ext cx="481640" cy="17576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1884"/>
                </a:lnSpc>
                <a:spcBef>
                  <a:spcPct val="0"/>
                </a:spcBef>
              </a:pPr>
              <a:r>
                <a:rPr lang="en-US" sz="1200">
                  <a:solidFill>
                    <a:srgbClr val="FEFFFF"/>
                  </a:solidFill>
                  <a:latin typeface="Lora"/>
                  <a:ea typeface="Lora"/>
                  <a:cs typeface="Lora"/>
                  <a:sym typeface="Lora"/>
                </a:rPr>
                <a:t>Tiempo (min)</a:t>
              </a:r>
            </a:p>
          </p:txBody>
        </p:sp>
      </p:grpSp>
      <p:grpSp>
        <p:nvGrpSpPr>
          <p:cNvPr id="69" name="Group 69"/>
          <p:cNvGrpSpPr/>
          <p:nvPr/>
        </p:nvGrpSpPr>
        <p:grpSpPr>
          <a:xfrm>
            <a:off x="8453418" y="2369695"/>
            <a:ext cx="1442615" cy="75879"/>
            <a:chOff x="0" y="0"/>
            <a:chExt cx="498701" cy="26231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1" name="TextBox 71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0003717" y="1998494"/>
            <a:ext cx="6261083" cy="404744"/>
            <a:chOff x="0" y="0"/>
            <a:chExt cx="2164409" cy="139917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4" name="TextBox 74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10003717" y="1558451"/>
            <a:ext cx="6261083" cy="440044"/>
            <a:chOff x="0" y="0"/>
            <a:chExt cx="2094324" cy="147194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2094324" cy="147194"/>
            </a:xfrm>
            <a:custGeom>
              <a:avLst/>
              <a:gdLst/>
              <a:ahLst/>
              <a:cxnLst/>
              <a:rect l="l" t="t" r="r" b="b"/>
              <a:pathLst>
                <a:path w="2094324" h="147194">
                  <a:moveTo>
                    <a:pt x="0" y="0"/>
                  </a:moveTo>
                  <a:lnTo>
                    <a:pt x="2094324" y="0"/>
                  </a:lnTo>
                  <a:lnTo>
                    <a:pt x="2094324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77" name="TextBox 77"/>
            <p:cNvSpPr txBox="1"/>
            <p:nvPr/>
          </p:nvSpPr>
          <p:spPr>
            <a:xfrm>
              <a:off x="0" y="-28575"/>
              <a:ext cx="2094324" cy="17576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1884"/>
                </a:lnSpc>
                <a:spcBef>
                  <a:spcPct val="0"/>
                </a:spcBef>
              </a:pPr>
              <a:r>
                <a:rPr lang="en-US" sz="1200">
                  <a:solidFill>
                    <a:srgbClr val="FEFFFF"/>
                  </a:solidFill>
                  <a:latin typeface="Lora"/>
                  <a:ea typeface="Lora"/>
                  <a:cs typeface="Lora"/>
                  <a:sym typeface="Lora"/>
                </a:rPr>
                <a:t>Observaciones</a:t>
              </a:r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0003717" y="2369695"/>
            <a:ext cx="6272951" cy="75879"/>
            <a:chOff x="0" y="0"/>
            <a:chExt cx="2168512" cy="26231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0" name="TextBox 80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>
            <a:off x="2906211" y="2497875"/>
            <a:ext cx="2908177" cy="408262"/>
            <a:chOff x="0" y="0"/>
            <a:chExt cx="1005335" cy="141133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3" name="TextBox 83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4" name="Group 84"/>
          <p:cNvGrpSpPr/>
          <p:nvPr/>
        </p:nvGrpSpPr>
        <p:grpSpPr>
          <a:xfrm>
            <a:off x="2906211" y="2872594"/>
            <a:ext cx="2913690" cy="75879"/>
            <a:chOff x="0" y="0"/>
            <a:chExt cx="1007241" cy="26231"/>
          </a:xfrm>
        </p:grpSpPr>
        <p:sp>
          <p:nvSpPr>
            <p:cNvPr id="85" name="Freeform 85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6" name="TextBox 86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7" name="Group 87"/>
          <p:cNvGrpSpPr/>
          <p:nvPr/>
        </p:nvGrpSpPr>
        <p:grpSpPr>
          <a:xfrm>
            <a:off x="5873674" y="2501393"/>
            <a:ext cx="487652" cy="404744"/>
            <a:chOff x="0" y="0"/>
            <a:chExt cx="168578" cy="139917"/>
          </a:xfrm>
        </p:grpSpPr>
        <p:sp>
          <p:nvSpPr>
            <p:cNvPr id="88" name="Freeform 88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9" name="TextBox 89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90" name="Group 90"/>
          <p:cNvGrpSpPr/>
          <p:nvPr/>
        </p:nvGrpSpPr>
        <p:grpSpPr>
          <a:xfrm>
            <a:off x="5873674" y="2872594"/>
            <a:ext cx="488577" cy="75879"/>
            <a:chOff x="0" y="0"/>
            <a:chExt cx="168897" cy="26231"/>
          </a:xfrm>
        </p:grpSpPr>
        <p:sp>
          <p:nvSpPr>
            <p:cNvPr id="91" name="Freeform 9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92" name="TextBox 9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93" name="Group 93"/>
          <p:cNvGrpSpPr/>
          <p:nvPr/>
        </p:nvGrpSpPr>
        <p:grpSpPr>
          <a:xfrm>
            <a:off x="6390160" y="2504911"/>
            <a:ext cx="487652" cy="404744"/>
            <a:chOff x="0" y="0"/>
            <a:chExt cx="168578" cy="139917"/>
          </a:xfrm>
        </p:grpSpPr>
        <p:sp>
          <p:nvSpPr>
            <p:cNvPr id="94" name="Freeform 94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5" name="TextBox 95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96" name="Group 96"/>
          <p:cNvGrpSpPr/>
          <p:nvPr/>
        </p:nvGrpSpPr>
        <p:grpSpPr>
          <a:xfrm>
            <a:off x="6390160" y="2876112"/>
            <a:ext cx="488577" cy="75879"/>
            <a:chOff x="0" y="0"/>
            <a:chExt cx="168897" cy="26231"/>
          </a:xfrm>
        </p:grpSpPr>
        <p:sp>
          <p:nvSpPr>
            <p:cNvPr id="97" name="Freeform 9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98" name="TextBox 9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99" name="Group 99"/>
          <p:cNvGrpSpPr/>
          <p:nvPr/>
        </p:nvGrpSpPr>
        <p:grpSpPr>
          <a:xfrm>
            <a:off x="6906647" y="2501393"/>
            <a:ext cx="487652" cy="408262"/>
            <a:chOff x="0" y="0"/>
            <a:chExt cx="168578" cy="141133"/>
          </a:xfrm>
        </p:grpSpPr>
        <p:sp>
          <p:nvSpPr>
            <p:cNvPr id="100" name="Freeform 100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1" name="TextBox 101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02" name="Group 102"/>
          <p:cNvGrpSpPr/>
          <p:nvPr/>
        </p:nvGrpSpPr>
        <p:grpSpPr>
          <a:xfrm>
            <a:off x="6906647" y="2876112"/>
            <a:ext cx="488577" cy="75879"/>
            <a:chOff x="0" y="0"/>
            <a:chExt cx="168897" cy="26231"/>
          </a:xfrm>
        </p:grpSpPr>
        <p:sp>
          <p:nvSpPr>
            <p:cNvPr id="103" name="Freeform 10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04" name="TextBox 10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05" name="Group 105"/>
          <p:cNvGrpSpPr/>
          <p:nvPr/>
        </p:nvGrpSpPr>
        <p:grpSpPr>
          <a:xfrm>
            <a:off x="7423134" y="2501393"/>
            <a:ext cx="487652" cy="408262"/>
            <a:chOff x="0" y="0"/>
            <a:chExt cx="168578" cy="141133"/>
          </a:xfrm>
        </p:grpSpPr>
        <p:sp>
          <p:nvSpPr>
            <p:cNvPr id="106" name="Freeform 106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7" name="TextBox 107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08" name="Group 108"/>
          <p:cNvGrpSpPr/>
          <p:nvPr/>
        </p:nvGrpSpPr>
        <p:grpSpPr>
          <a:xfrm>
            <a:off x="7423134" y="2876112"/>
            <a:ext cx="488577" cy="75879"/>
            <a:chOff x="0" y="0"/>
            <a:chExt cx="168897" cy="26231"/>
          </a:xfrm>
        </p:grpSpPr>
        <p:sp>
          <p:nvSpPr>
            <p:cNvPr id="109" name="Freeform 10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10" name="TextBox 11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11" name="Group 111"/>
          <p:cNvGrpSpPr/>
          <p:nvPr/>
        </p:nvGrpSpPr>
        <p:grpSpPr>
          <a:xfrm>
            <a:off x="7939620" y="2501393"/>
            <a:ext cx="487652" cy="408262"/>
            <a:chOff x="0" y="0"/>
            <a:chExt cx="168578" cy="141133"/>
          </a:xfrm>
        </p:grpSpPr>
        <p:sp>
          <p:nvSpPr>
            <p:cNvPr id="112" name="Freeform 112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3" name="TextBox 113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14" name="Group 114"/>
          <p:cNvGrpSpPr/>
          <p:nvPr/>
        </p:nvGrpSpPr>
        <p:grpSpPr>
          <a:xfrm>
            <a:off x="7939620" y="2876112"/>
            <a:ext cx="488577" cy="75879"/>
            <a:chOff x="0" y="0"/>
            <a:chExt cx="168897" cy="26231"/>
          </a:xfrm>
        </p:grpSpPr>
        <p:sp>
          <p:nvSpPr>
            <p:cNvPr id="115" name="Freeform 11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16" name="TextBox 11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17" name="Group 117"/>
          <p:cNvGrpSpPr/>
          <p:nvPr/>
        </p:nvGrpSpPr>
        <p:grpSpPr>
          <a:xfrm>
            <a:off x="8453418" y="2501393"/>
            <a:ext cx="1439886" cy="408262"/>
            <a:chOff x="0" y="0"/>
            <a:chExt cx="497758" cy="141133"/>
          </a:xfrm>
        </p:grpSpPr>
        <p:sp>
          <p:nvSpPr>
            <p:cNvPr id="118" name="Freeform 118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9" name="TextBox 119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20" name="Group 120"/>
          <p:cNvGrpSpPr/>
          <p:nvPr/>
        </p:nvGrpSpPr>
        <p:grpSpPr>
          <a:xfrm>
            <a:off x="8453418" y="2876112"/>
            <a:ext cx="1442615" cy="75879"/>
            <a:chOff x="0" y="0"/>
            <a:chExt cx="498701" cy="26231"/>
          </a:xfrm>
        </p:grpSpPr>
        <p:sp>
          <p:nvSpPr>
            <p:cNvPr id="121" name="Freeform 121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22" name="TextBox 122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23" name="Group 123"/>
          <p:cNvGrpSpPr/>
          <p:nvPr/>
        </p:nvGrpSpPr>
        <p:grpSpPr>
          <a:xfrm>
            <a:off x="10003717" y="2504911"/>
            <a:ext cx="6261083" cy="404744"/>
            <a:chOff x="0" y="0"/>
            <a:chExt cx="2164409" cy="139917"/>
          </a:xfrm>
        </p:grpSpPr>
        <p:sp>
          <p:nvSpPr>
            <p:cNvPr id="124" name="Freeform 124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5" name="TextBox 125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26" name="Group 126"/>
          <p:cNvGrpSpPr/>
          <p:nvPr/>
        </p:nvGrpSpPr>
        <p:grpSpPr>
          <a:xfrm>
            <a:off x="10003717" y="2876112"/>
            <a:ext cx="6272951" cy="75879"/>
            <a:chOff x="0" y="0"/>
            <a:chExt cx="2168512" cy="26231"/>
          </a:xfrm>
        </p:grpSpPr>
        <p:sp>
          <p:nvSpPr>
            <p:cNvPr id="127" name="Freeform 127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28" name="TextBox 128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29" name="Group 129"/>
          <p:cNvGrpSpPr/>
          <p:nvPr/>
        </p:nvGrpSpPr>
        <p:grpSpPr>
          <a:xfrm>
            <a:off x="2906211" y="3004292"/>
            <a:ext cx="2908177" cy="408262"/>
            <a:chOff x="0" y="0"/>
            <a:chExt cx="1005335" cy="141133"/>
          </a:xfrm>
        </p:grpSpPr>
        <p:sp>
          <p:nvSpPr>
            <p:cNvPr id="130" name="Freeform 130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1" name="TextBox 131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32" name="Group 132"/>
          <p:cNvGrpSpPr/>
          <p:nvPr/>
        </p:nvGrpSpPr>
        <p:grpSpPr>
          <a:xfrm>
            <a:off x="2906211" y="3379011"/>
            <a:ext cx="2913690" cy="75879"/>
            <a:chOff x="0" y="0"/>
            <a:chExt cx="1007241" cy="26231"/>
          </a:xfrm>
        </p:grpSpPr>
        <p:sp>
          <p:nvSpPr>
            <p:cNvPr id="133" name="Freeform 133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34" name="TextBox 134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35" name="Group 135"/>
          <p:cNvGrpSpPr/>
          <p:nvPr/>
        </p:nvGrpSpPr>
        <p:grpSpPr>
          <a:xfrm>
            <a:off x="5873674" y="3007810"/>
            <a:ext cx="487652" cy="404744"/>
            <a:chOff x="0" y="0"/>
            <a:chExt cx="168578" cy="139917"/>
          </a:xfrm>
        </p:grpSpPr>
        <p:sp>
          <p:nvSpPr>
            <p:cNvPr id="136" name="Freeform 136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7" name="TextBox 137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38" name="Group 138"/>
          <p:cNvGrpSpPr/>
          <p:nvPr/>
        </p:nvGrpSpPr>
        <p:grpSpPr>
          <a:xfrm>
            <a:off x="5873674" y="3379011"/>
            <a:ext cx="488577" cy="75879"/>
            <a:chOff x="0" y="0"/>
            <a:chExt cx="168897" cy="26231"/>
          </a:xfrm>
        </p:grpSpPr>
        <p:sp>
          <p:nvSpPr>
            <p:cNvPr id="139" name="Freeform 13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40" name="TextBox 14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41" name="Group 141"/>
          <p:cNvGrpSpPr/>
          <p:nvPr/>
        </p:nvGrpSpPr>
        <p:grpSpPr>
          <a:xfrm>
            <a:off x="6390160" y="3011328"/>
            <a:ext cx="487652" cy="404744"/>
            <a:chOff x="0" y="0"/>
            <a:chExt cx="168578" cy="139917"/>
          </a:xfrm>
        </p:grpSpPr>
        <p:sp>
          <p:nvSpPr>
            <p:cNvPr id="142" name="Freeform 142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3" name="TextBox 143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44" name="Group 144"/>
          <p:cNvGrpSpPr/>
          <p:nvPr/>
        </p:nvGrpSpPr>
        <p:grpSpPr>
          <a:xfrm>
            <a:off x="6390160" y="3382529"/>
            <a:ext cx="488577" cy="75879"/>
            <a:chOff x="0" y="0"/>
            <a:chExt cx="168897" cy="26231"/>
          </a:xfrm>
        </p:grpSpPr>
        <p:sp>
          <p:nvSpPr>
            <p:cNvPr id="145" name="Freeform 14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46" name="TextBox 14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47" name="Group 147"/>
          <p:cNvGrpSpPr/>
          <p:nvPr/>
        </p:nvGrpSpPr>
        <p:grpSpPr>
          <a:xfrm>
            <a:off x="6906647" y="3007810"/>
            <a:ext cx="487652" cy="408262"/>
            <a:chOff x="0" y="0"/>
            <a:chExt cx="168578" cy="141133"/>
          </a:xfrm>
        </p:grpSpPr>
        <p:sp>
          <p:nvSpPr>
            <p:cNvPr id="148" name="Freeform 148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9" name="TextBox 149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50" name="Group 150"/>
          <p:cNvGrpSpPr/>
          <p:nvPr/>
        </p:nvGrpSpPr>
        <p:grpSpPr>
          <a:xfrm>
            <a:off x="6906647" y="3382529"/>
            <a:ext cx="488577" cy="75879"/>
            <a:chOff x="0" y="0"/>
            <a:chExt cx="168897" cy="26231"/>
          </a:xfrm>
        </p:grpSpPr>
        <p:sp>
          <p:nvSpPr>
            <p:cNvPr id="151" name="Freeform 15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52" name="TextBox 15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53" name="Group 153"/>
          <p:cNvGrpSpPr/>
          <p:nvPr/>
        </p:nvGrpSpPr>
        <p:grpSpPr>
          <a:xfrm>
            <a:off x="7423134" y="3007810"/>
            <a:ext cx="487652" cy="408262"/>
            <a:chOff x="0" y="0"/>
            <a:chExt cx="168578" cy="141133"/>
          </a:xfrm>
        </p:grpSpPr>
        <p:sp>
          <p:nvSpPr>
            <p:cNvPr id="154" name="Freeform 154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5" name="TextBox 155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56" name="Group 156"/>
          <p:cNvGrpSpPr/>
          <p:nvPr/>
        </p:nvGrpSpPr>
        <p:grpSpPr>
          <a:xfrm>
            <a:off x="7423134" y="3382529"/>
            <a:ext cx="488577" cy="75879"/>
            <a:chOff x="0" y="0"/>
            <a:chExt cx="168897" cy="26231"/>
          </a:xfrm>
        </p:grpSpPr>
        <p:sp>
          <p:nvSpPr>
            <p:cNvPr id="157" name="Freeform 15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58" name="TextBox 15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59" name="Group 159"/>
          <p:cNvGrpSpPr/>
          <p:nvPr/>
        </p:nvGrpSpPr>
        <p:grpSpPr>
          <a:xfrm>
            <a:off x="7939620" y="3007810"/>
            <a:ext cx="487652" cy="408262"/>
            <a:chOff x="0" y="0"/>
            <a:chExt cx="168578" cy="141133"/>
          </a:xfrm>
        </p:grpSpPr>
        <p:sp>
          <p:nvSpPr>
            <p:cNvPr id="160" name="Freeform 160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1" name="TextBox 161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62" name="Group 162"/>
          <p:cNvGrpSpPr/>
          <p:nvPr/>
        </p:nvGrpSpPr>
        <p:grpSpPr>
          <a:xfrm>
            <a:off x="7939620" y="3382529"/>
            <a:ext cx="488577" cy="75879"/>
            <a:chOff x="0" y="0"/>
            <a:chExt cx="168897" cy="26231"/>
          </a:xfrm>
        </p:grpSpPr>
        <p:sp>
          <p:nvSpPr>
            <p:cNvPr id="163" name="Freeform 16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64" name="TextBox 16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65" name="Group 165"/>
          <p:cNvGrpSpPr/>
          <p:nvPr/>
        </p:nvGrpSpPr>
        <p:grpSpPr>
          <a:xfrm>
            <a:off x="8453418" y="3007810"/>
            <a:ext cx="1439886" cy="408262"/>
            <a:chOff x="0" y="0"/>
            <a:chExt cx="497758" cy="141133"/>
          </a:xfrm>
        </p:grpSpPr>
        <p:sp>
          <p:nvSpPr>
            <p:cNvPr id="166" name="Freeform 166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7" name="TextBox 167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68" name="Group 168"/>
          <p:cNvGrpSpPr/>
          <p:nvPr/>
        </p:nvGrpSpPr>
        <p:grpSpPr>
          <a:xfrm>
            <a:off x="8453418" y="3382529"/>
            <a:ext cx="1442615" cy="75879"/>
            <a:chOff x="0" y="0"/>
            <a:chExt cx="498701" cy="26231"/>
          </a:xfrm>
        </p:grpSpPr>
        <p:sp>
          <p:nvSpPr>
            <p:cNvPr id="169" name="Freeform 169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70" name="TextBox 170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71" name="Group 171"/>
          <p:cNvGrpSpPr/>
          <p:nvPr/>
        </p:nvGrpSpPr>
        <p:grpSpPr>
          <a:xfrm>
            <a:off x="10003717" y="3011328"/>
            <a:ext cx="6261083" cy="404744"/>
            <a:chOff x="0" y="0"/>
            <a:chExt cx="2164409" cy="139917"/>
          </a:xfrm>
        </p:grpSpPr>
        <p:sp>
          <p:nvSpPr>
            <p:cNvPr id="172" name="Freeform 172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3" name="TextBox 173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74" name="Group 174"/>
          <p:cNvGrpSpPr/>
          <p:nvPr/>
        </p:nvGrpSpPr>
        <p:grpSpPr>
          <a:xfrm>
            <a:off x="10003717" y="3382529"/>
            <a:ext cx="6272951" cy="75879"/>
            <a:chOff x="0" y="0"/>
            <a:chExt cx="2168512" cy="26231"/>
          </a:xfrm>
        </p:grpSpPr>
        <p:sp>
          <p:nvSpPr>
            <p:cNvPr id="175" name="Freeform 175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76" name="TextBox 176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77" name="Group 177"/>
          <p:cNvGrpSpPr/>
          <p:nvPr/>
        </p:nvGrpSpPr>
        <p:grpSpPr>
          <a:xfrm>
            <a:off x="2906211" y="3510709"/>
            <a:ext cx="2908177" cy="408262"/>
            <a:chOff x="0" y="0"/>
            <a:chExt cx="1005335" cy="141133"/>
          </a:xfrm>
        </p:grpSpPr>
        <p:sp>
          <p:nvSpPr>
            <p:cNvPr id="178" name="Freeform 178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9" name="TextBox 179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80" name="Group 180"/>
          <p:cNvGrpSpPr/>
          <p:nvPr/>
        </p:nvGrpSpPr>
        <p:grpSpPr>
          <a:xfrm>
            <a:off x="2906211" y="3885427"/>
            <a:ext cx="2913690" cy="75879"/>
            <a:chOff x="0" y="0"/>
            <a:chExt cx="1007241" cy="26231"/>
          </a:xfrm>
        </p:grpSpPr>
        <p:sp>
          <p:nvSpPr>
            <p:cNvPr id="181" name="Freeform 181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82" name="TextBox 182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83" name="Group 183"/>
          <p:cNvGrpSpPr/>
          <p:nvPr/>
        </p:nvGrpSpPr>
        <p:grpSpPr>
          <a:xfrm>
            <a:off x="5873674" y="3514227"/>
            <a:ext cx="487652" cy="404744"/>
            <a:chOff x="0" y="0"/>
            <a:chExt cx="168578" cy="139917"/>
          </a:xfrm>
        </p:grpSpPr>
        <p:sp>
          <p:nvSpPr>
            <p:cNvPr id="184" name="Freeform 184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5" name="TextBox 185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86" name="Group 186"/>
          <p:cNvGrpSpPr/>
          <p:nvPr/>
        </p:nvGrpSpPr>
        <p:grpSpPr>
          <a:xfrm>
            <a:off x="5873674" y="3885427"/>
            <a:ext cx="488577" cy="75879"/>
            <a:chOff x="0" y="0"/>
            <a:chExt cx="168897" cy="26231"/>
          </a:xfrm>
        </p:grpSpPr>
        <p:sp>
          <p:nvSpPr>
            <p:cNvPr id="187" name="Freeform 18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88" name="TextBox 18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89" name="Group 189"/>
          <p:cNvGrpSpPr/>
          <p:nvPr/>
        </p:nvGrpSpPr>
        <p:grpSpPr>
          <a:xfrm>
            <a:off x="6390160" y="3517745"/>
            <a:ext cx="487652" cy="404744"/>
            <a:chOff x="0" y="0"/>
            <a:chExt cx="168578" cy="139917"/>
          </a:xfrm>
        </p:grpSpPr>
        <p:sp>
          <p:nvSpPr>
            <p:cNvPr id="190" name="Freeform 190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1" name="TextBox 191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92" name="Group 192"/>
          <p:cNvGrpSpPr/>
          <p:nvPr/>
        </p:nvGrpSpPr>
        <p:grpSpPr>
          <a:xfrm>
            <a:off x="6390160" y="3888945"/>
            <a:ext cx="488577" cy="75879"/>
            <a:chOff x="0" y="0"/>
            <a:chExt cx="168897" cy="26231"/>
          </a:xfrm>
        </p:grpSpPr>
        <p:sp>
          <p:nvSpPr>
            <p:cNvPr id="193" name="Freeform 19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194" name="TextBox 19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95" name="Group 195"/>
          <p:cNvGrpSpPr/>
          <p:nvPr/>
        </p:nvGrpSpPr>
        <p:grpSpPr>
          <a:xfrm>
            <a:off x="6906647" y="3514227"/>
            <a:ext cx="487652" cy="408262"/>
            <a:chOff x="0" y="0"/>
            <a:chExt cx="168578" cy="141133"/>
          </a:xfrm>
        </p:grpSpPr>
        <p:sp>
          <p:nvSpPr>
            <p:cNvPr id="196" name="Freeform 196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7" name="TextBox 197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198" name="Group 198"/>
          <p:cNvGrpSpPr/>
          <p:nvPr/>
        </p:nvGrpSpPr>
        <p:grpSpPr>
          <a:xfrm>
            <a:off x="6906647" y="3888945"/>
            <a:ext cx="488577" cy="75879"/>
            <a:chOff x="0" y="0"/>
            <a:chExt cx="168897" cy="26231"/>
          </a:xfrm>
        </p:grpSpPr>
        <p:sp>
          <p:nvSpPr>
            <p:cNvPr id="199" name="Freeform 19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00" name="TextBox 20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01" name="Group 201"/>
          <p:cNvGrpSpPr/>
          <p:nvPr/>
        </p:nvGrpSpPr>
        <p:grpSpPr>
          <a:xfrm>
            <a:off x="7423134" y="3514227"/>
            <a:ext cx="487652" cy="408262"/>
            <a:chOff x="0" y="0"/>
            <a:chExt cx="168578" cy="141133"/>
          </a:xfrm>
        </p:grpSpPr>
        <p:sp>
          <p:nvSpPr>
            <p:cNvPr id="202" name="Freeform 202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3" name="TextBox 203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04" name="Group 204"/>
          <p:cNvGrpSpPr/>
          <p:nvPr/>
        </p:nvGrpSpPr>
        <p:grpSpPr>
          <a:xfrm>
            <a:off x="7423134" y="3888945"/>
            <a:ext cx="488577" cy="75879"/>
            <a:chOff x="0" y="0"/>
            <a:chExt cx="168897" cy="26231"/>
          </a:xfrm>
        </p:grpSpPr>
        <p:sp>
          <p:nvSpPr>
            <p:cNvPr id="205" name="Freeform 20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06" name="TextBox 20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07" name="Group 207"/>
          <p:cNvGrpSpPr/>
          <p:nvPr/>
        </p:nvGrpSpPr>
        <p:grpSpPr>
          <a:xfrm>
            <a:off x="7939620" y="3514227"/>
            <a:ext cx="487652" cy="408262"/>
            <a:chOff x="0" y="0"/>
            <a:chExt cx="168578" cy="141133"/>
          </a:xfrm>
        </p:grpSpPr>
        <p:sp>
          <p:nvSpPr>
            <p:cNvPr id="208" name="Freeform 208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9" name="TextBox 209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10" name="Group 210"/>
          <p:cNvGrpSpPr/>
          <p:nvPr/>
        </p:nvGrpSpPr>
        <p:grpSpPr>
          <a:xfrm>
            <a:off x="7939620" y="3888945"/>
            <a:ext cx="488577" cy="75879"/>
            <a:chOff x="0" y="0"/>
            <a:chExt cx="168897" cy="26231"/>
          </a:xfrm>
        </p:grpSpPr>
        <p:sp>
          <p:nvSpPr>
            <p:cNvPr id="211" name="Freeform 21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12" name="TextBox 21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13" name="Group 213"/>
          <p:cNvGrpSpPr/>
          <p:nvPr/>
        </p:nvGrpSpPr>
        <p:grpSpPr>
          <a:xfrm>
            <a:off x="8453418" y="3514227"/>
            <a:ext cx="1439886" cy="408262"/>
            <a:chOff x="0" y="0"/>
            <a:chExt cx="497758" cy="141133"/>
          </a:xfrm>
        </p:grpSpPr>
        <p:sp>
          <p:nvSpPr>
            <p:cNvPr id="214" name="Freeform 214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5" name="TextBox 215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16" name="Group 216"/>
          <p:cNvGrpSpPr/>
          <p:nvPr/>
        </p:nvGrpSpPr>
        <p:grpSpPr>
          <a:xfrm>
            <a:off x="8453418" y="3888945"/>
            <a:ext cx="1442615" cy="75879"/>
            <a:chOff x="0" y="0"/>
            <a:chExt cx="498701" cy="26231"/>
          </a:xfrm>
        </p:grpSpPr>
        <p:sp>
          <p:nvSpPr>
            <p:cNvPr id="217" name="Freeform 217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18" name="TextBox 218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19" name="Group 219"/>
          <p:cNvGrpSpPr/>
          <p:nvPr/>
        </p:nvGrpSpPr>
        <p:grpSpPr>
          <a:xfrm>
            <a:off x="10003717" y="3517745"/>
            <a:ext cx="6261083" cy="404744"/>
            <a:chOff x="0" y="0"/>
            <a:chExt cx="2164409" cy="139917"/>
          </a:xfrm>
        </p:grpSpPr>
        <p:sp>
          <p:nvSpPr>
            <p:cNvPr id="220" name="Freeform 220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1" name="TextBox 221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22" name="Group 222"/>
          <p:cNvGrpSpPr/>
          <p:nvPr/>
        </p:nvGrpSpPr>
        <p:grpSpPr>
          <a:xfrm>
            <a:off x="10003717" y="3888945"/>
            <a:ext cx="6272951" cy="75879"/>
            <a:chOff x="0" y="0"/>
            <a:chExt cx="2168512" cy="26231"/>
          </a:xfrm>
        </p:grpSpPr>
        <p:sp>
          <p:nvSpPr>
            <p:cNvPr id="223" name="Freeform 223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24" name="TextBox 224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25" name="Group 225"/>
          <p:cNvGrpSpPr/>
          <p:nvPr/>
        </p:nvGrpSpPr>
        <p:grpSpPr>
          <a:xfrm>
            <a:off x="2365445" y="1956336"/>
            <a:ext cx="487652" cy="478507"/>
            <a:chOff x="0" y="0"/>
            <a:chExt cx="168578" cy="165416"/>
          </a:xfrm>
        </p:grpSpPr>
        <p:sp>
          <p:nvSpPr>
            <p:cNvPr id="226" name="Freeform 226"/>
            <p:cNvSpPr/>
            <p:nvPr/>
          </p:nvSpPr>
          <p:spPr>
            <a:xfrm>
              <a:off x="0" y="0"/>
              <a:ext cx="168578" cy="165416"/>
            </a:xfrm>
            <a:custGeom>
              <a:avLst/>
              <a:gdLst/>
              <a:ahLst/>
              <a:cxnLst/>
              <a:rect l="l" t="t" r="r" b="b"/>
              <a:pathLst>
                <a:path w="168578" h="165416">
                  <a:moveTo>
                    <a:pt x="0" y="0"/>
                  </a:moveTo>
                  <a:lnTo>
                    <a:pt x="168578" y="0"/>
                  </a:lnTo>
                  <a:lnTo>
                    <a:pt x="168578" y="165416"/>
                  </a:lnTo>
                  <a:lnTo>
                    <a:pt x="0" y="16541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7" name="TextBox 227"/>
            <p:cNvSpPr txBox="1"/>
            <p:nvPr/>
          </p:nvSpPr>
          <p:spPr>
            <a:xfrm>
              <a:off x="0" y="-9525"/>
              <a:ext cx="168578" cy="1749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1</a:t>
              </a:r>
            </a:p>
          </p:txBody>
        </p:sp>
      </p:grpSp>
      <p:grpSp>
        <p:nvGrpSpPr>
          <p:cNvPr id="228" name="Group 228"/>
          <p:cNvGrpSpPr/>
          <p:nvPr/>
        </p:nvGrpSpPr>
        <p:grpSpPr>
          <a:xfrm>
            <a:off x="2365445" y="1558451"/>
            <a:ext cx="487652" cy="440044"/>
            <a:chOff x="0" y="0"/>
            <a:chExt cx="163119" cy="147194"/>
          </a:xfrm>
        </p:grpSpPr>
        <p:sp>
          <p:nvSpPr>
            <p:cNvPr id="229" name="Freeform 229"/>
            <p:cNvSpPr/>
            <p:nvPr/>
          </p:nvSpPr>
          <p:spPr>
            <a:xfrm>
              <a:off x="0" y="0"/>
              <a:ext cx="163119" cy="147194"/>
            </a:xfrm>
            <a:custGeom>
              <a:avLst/>
              <a:gdLst/>
              <a:ahLst/>
              <a:cxnLst/>
              <a:rect l="l" t="t" r="r" b="b"/>
              <a:pathLst>
                <a:path w="163119" h="147194">
                  <a:moveTo>
                    <a:pt x="0" y="0"/>
                  </a:moveTo>
                  <a:lnTo>
                    <a:pt x="163119" y="0"/>
                  </a:lnTo>
                  <a:lnTo>
                    <a:pt x="163119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230" name="TextBox 230"/>
            <p:cNvSpPr txBox="1"/>
            <p:nvPr/>
          </p:nvSpPr>
          <p:spPr>
            <a:xfrm>
              <a:off x="0" y="-47625"/>
              <a:ext cx="163119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1" name="Group 231"/>
          <p:cNvGrpSpPr/>
          <p:nvPr/>
        </p:nvGrpSpPr>
        <p:grpSpPr>
          <a:xfrm>
            <a:off x="2365445" y="2369695"/>
            <a:ext cx="488577" cy="75879"/>
            <a:chOff x="0" y="0"/>
            <a:chExt cx="168897" cy="26231"/>
          </a:xfrm>
        </p:grpSpPr>
        <p:sp>
          <p:nvSpPr>
            <p:cNvPr id="232" name="Freeform 232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33" name="TextBox 233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34" name="Group 234"/>
          <p:cNvGrpSpPr/>
          <p:nvPr/>
        </p:nvGrpSpPr>
        <p:grpSpPr>
          <a:xfrm>
            <a:off x="2365445" y="2504911"/>
            <a:ext cx="487652" cy="418647"/>
            <a:chOff x="0" y="0"/>
            <a:chExt cx="168578" cy="144723"/>
          </a:xfrm>
        </p:grpSpPr>
        <p:sp>
          <p:nvSpPr>
            <p:cNvPr id="235" name="Freeform 235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6" name="TextBox 236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2</a:t>
              </a:r>
            </a:p>
          </p:txBody>
        </p:sp>
      </p:grpSp>
      <p:grpSp>
        <p:nvGrpSpPr>
          <p:cNvPr id="237" name="Group 237"/>
          <p:cNvGrpSpPr/>
          <p:nvPr/>
        </p:nvGrpSpPr>
        <p:grpSpPr>
          <a:xfrm>
            <a:off x="2365445" y="2876112"/>
            <a:ext cx="488577" cy="75879"/>
            <a:chOff x="0" y="0"/>
            <a:chExt cx="168897" cy="26231"/>
          </a:xfrm>
        </p:grpSpPr>
        <p:sp>
          <p:nvSpPr>
            <p:cNvPr id="238" name="Freeform 238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39" name="TextBox 239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40" name="Group 240"/>
          <p:cNvGrpSpPr/>
          <p:nvPr/>
        </p:nvGrpSpPr>
        <p:grpSpPr>
          <a:xfrm>
            <a:off x="2365445" y="3011328"/>
            <a:ext cx="487652" cy="418647"/>
            <a:chOff x="0" y="0"/>
            <a:chExt cx="168578" cy="144723"/>
          </a:xfrm>
        </p:grpSpPr>
        <p:sp>
          <p:nvSpPr>
            <p:cNvPr id="241" name="Freeform 241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2" name="TextBox 242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3</a:t>
              </a:r>
            </a:p>
          </p:txBody>
        </p:sp>
      </p:grpSp>
      <p:grpSp>
        <p:nvGrpSpPr>
          <p:cNvPr id="243" name="Group 243"/>
          <p:cNvGrpSpPr/>
          <p:nvPr/>
        </p:nvGrpSpPr>
        <p:grpSpPr>
          <a:xfrm>
            <a:off x="2365445" y="3382529"/>
            <a:ext cx="488577" cy="75879"/>
            <a:chOff x="0" y="0"/>
            <a:chExt cx="168897" cy="26231"/>
          </a:xfrm>
        </p:grpSpPr>
        <p:sp>
          <p:nvSpPr>
            <p:cNvPr id="244" name="Freeform 244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45" name="TextBox 245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46" name="Group 246"/>
          <p:cNvGrpSpPr/>
          <p:nvPr/>
        </p:nvGrpSpPr>
        <p:grpSpPr>
          <a:xfrm>
            <a:off x="2365445" y="3517745"/>
            <a:ext cx="487652" cy="418647"/>
            <a:chOff x="0" y="0"/>
            <a:chExt cx="168578" cy="144723"/>
          </a:xfrm>
        </p:grpSpPr>
        <p:sp>
          <p:nvSpPr>
            <p:cNvPr id="247" name="Freeform 247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8" name="TextBox 248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4</a:t>
              </a:r>
            </a:p>
          </p:txBody>
        </p:sp>
      </p:grpSp>
      <p:grpSp>
        <p:nvGrpSpPr>
          <p:cNvPr id="249" name="Group 249"/>
          <p:cNvGrpSpPr/>
          <p:nvPr/>
        </p:nvGrpSpPr>
        <p:grpSpPr>
          <a:xfrm>
            <a:off x="2365445" y="3888945"/>
            <a:ext cx="488577" cy="75879"/>
            <a:chOff x="0" y="0"/>
            <a:chExt cx="168897" cy="26231"/>
          </a:xfrm>
        </p:grpSpPr>
        <p:sp>
          <p:nvSpPr>
            <p:cNvPr id="250" name="Freeform 250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51" name="TextBox 251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sp>
        <p:nvSpPr>
          <p:cNvPr id="252" name="Freeform 252"/>
          <p:cNvSpPr/>
          <p:nvPr/>
        </p:nvSpPr>
        <p:spPr>
          <a:xfrm rot="-5400000">
            <a:off x="7492746" y="1689411"/>
            <a:ext cx="331870" cy="165935"/>
          </a:xfrm>
          <a:custGeom>
            <a:avLst/>
            <a:gdLst/>
            <a:ahLst/>
            <a:cxnLst/>
            <a:rect l="l" t="t" r="r" b="b"/>
            <a:pathLst>
              <a:path w="331870" h="165935">
                <a:moveTo>
                  <a:pt x="0" y="0"/>
                </a:moveTo>
                <a:lnTo>
                  <a:pt x="331870" y="0"/>
                </a:lnTo>
                <a:lnTo>
                  <a:pt x="331870" y="165935"/>
                </a:lnTo>
                <a:lnTo>
                  <a:pt x="0" y="16593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53" name="Freeform 253"/>
          <p:cNvSpPr/>
          <p:nvPr/>
        </p:nvSpPr>
        <p:spPr>
          <a:xfrm>
            <a:off x="6961542" y="1595254"/>
            <a:ext cx="343060" cy="343060"/>
          </a:xfrm>
          <a:custGeom>
            <a:avLst/>
            <a:gdLst/>
            <a:ahLst/>
            <a:cxnLst/>
            <a:rect l="l" t="t" r="r" b="b"/>
            <a:pathLst>
              <a:path w="343060" h="343060">
                <a:moveTo>
                  <a:pt x="0" y="0"/>
                </a:moveTo>
                <a:lnTo>
                  <a:pt x="343060" y="0"/>
                </a:lnTo>
                <a:lnTo>
                  <a:pt x="343060" y="343059"/>
                </a:lnTo>
                <a:lnTo>
                  <a:pt x="0" y="34305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54" name="Freeform 254"/>
          <p:cNvSpPr/>
          <p:nvPr/>
        </p:nvSpPr>
        <p:spPr>
          <a:xfrm rot="5400000">
            <a:off x="6452020" y="1578955"/>
            <a:ext cx="364858" cy="375658"/>
          </a:xfrm>
          <a:custGeom>
            <a:avLst/>
            <a:gdLst/>
            <a:ahLst/>
            <a:cxnLst/>
            <a:rect l="l" t="t" r="r" b="b"/>
            <a:pathLst>
              <a:path w="364858" h="375658">
                <a:moveTo>
                  <a:pt x="0" y="0"/>
                </a:moveTo>
                <a:lnTo>
                  <a:pt x="364858" y="0"/>
                </a:lnTo>
                <a:lnTo>
                  <a:pt x="364858" y="375657"/>
                </a:lnTo>
                <a:lnTo>
                  <a:pt x="0" y="37565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xmlns="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255" name="Freeform 255"/>
          <p:cNvSpPr/>
          <p:nvPr/>
        </p:nvSpPr>
        <p:spPr>
          <a:xfrm>
            <a:off x="5913663" y="1595254"/>
            <a:ext cx="364858" cy="364858"/>
          </a:xfrm>
          <a:custGeom>
            <a:avLst/>
            <a:gdLst/>
            <a:ahLst/>
            <a:cxnLst/>
            <a:rect l="l" t="t" r="r" b="b"/>
            <a:pathLst>
              <a:path w="364858" h="364858">
                <a:moveTo>
                  <a:pt x="0" y="0"/>
                </a:moveTo>
                <a:lnTo>
                  <a:pt x="364858" y="0"/>
                </a:lnTo>
                <a:lnTo>
                  <a:pt x="364858" y="364857"/>
                </a:lnTo>
                <a:lnTo>
                  <a:pt x="0" y="364857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256" name="Freeform 256"/>
          <p:cNvSpPr/>
          <p:nvPr/>
        </p:nvSpPr>
        <p:spPr>
          <a:xfrm rot="-10800000">
            <a:off x="7969485" y="1606443"/>
            <a:ext cx="408275" cy="353668"/>
          </a:xfrm>
          <a:custGeom>
            <a:avLst/>
            <a:gdLst/>
            <a:ahLst/>
            <a:cxnLst/>
            <a:rect l="l" t="t" r="r" b="b"/>
            <a:pathLst>
              <a:path w="408275" h="353668">
                <a:moveTo>
                  <a:pt x="0" y="0"/>
                </a:moveTo>
                <a:lnTo>
                  <a:pt x="408276" y="0"/>
                </a:lnTo>
                <a:lnTo>
                  <a:pt x="408276" y="353668"/>
                </a:lnTo>
                <a:lnTo>
                  <a:pt x="0" y="35366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257" name="Freeform 257"/>
          <p:cNvSpPr/>
          <p:nvPr/>
        </p:nvSpPr>
        <p:spPr>
          <a:xfrm>
            <a:off x="5986172" y="2054314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0"/>
                </a:lnTo>
                <a:lnTo>
                  <a:pt x="0" y="2635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258" name="TextBox 258"/>
          <p:cNvSpPr txBox="1"/>
          <p:nvPr/>
        </p:nvSpPr>
        <p:spPr>
          <a:xfrm>
            <a:off x="3386094" y="2031746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Impresión de PCB</a:t>
            </a:r>
          </a:p>
        </p:txBody>
      </p:sp>
      <p:sp>
        <p:nvSpPr>
          <p:cNvPr id="259" name="TextBox 259"/>
          <p:cNvSpPr txBox="1"/>
          <p:nvPr/>
        </p:nvSpPr>
        <p:spPr>
          <a:xfrm>
            <a:off x="8691016" y="2025739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10</a:t>
            </a:r>
          </a:p>
        </p:txBody>
      </p:sp>
      <p:sp>
        <p:nvSpPr>
          <p:cNvPr id="260" name="TextBox 260"/>
          <p:cNvSpPr txBox="1"/>
          <p:nvPr/>
        </p:nvSpPr>
        <p:spPr>
          <a:xfrm>
            <a:off x="11036870" y="2035264"/>
            <a:ext cx="4194777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Impresión por método de fresado.</a:t>
            </a:r>
          </a:p>
        </p:txBody>
      </p:sp>
      <p:sp>
        <p:nvSpPr>
          <p:cNvPr id="261" name="TextBox 261"/>
          <p:cNvSpPr txBox="1"/>
          <p:nvPr/>
        </p:nvSpPr>
        <p:spPr>
          <a:xfrm>
            <a:off x="3386094" y="2538163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Traslado</a:t>
            </a:r>
          </a:p>
        </p:txBody>
      </p:sp>
      <p:sp>
        <p:nvSpPr>
          <p:cNvPr id="262" name="TextBox 262"/>
          <p:cNvSpPr txBox="1"/>
          <p:nvPr/>
        </p:nvSpPr>
        <p:spPr>
          <a:xfrm>
            <a:off x="8691016" y="2532156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0.03</a:t>
            </a:r>
          </a:p>
        </p:txBody>
      </p:sp>
      <p:sp>
        <p:nvSpPr>
          <p:cNvPr id="263" name="TextBox 263"/>
          <p:cNvSpPr txBox="1"/>
          <p:nvPr/>
        </p:nvSpPr>
        <p:spPr>
          <a:xfrm>
            <a:off x="11036870" y="2541681"/>
            <a:ext cx="4194777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Traslado a la siguiente etapa de producción</a:t>
            </a:r>
          </a:p>
        </p:txBody>
      </p:sp>
      <p:sp>
        <p:nvSpPr>
          <p:cNvPr id="264" name="TextBox 264"/>
          <p:cNvSpPr txBox="1"/>
          <p:nvPr/>
        </p:nvSpPr>
        <p:spPr>
          <a:xfrm>
            <a:off x="3386094" y="3044580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Montaje de PCB</a:t>
            </a:r>
          </a:p>
        </p:txBody>
      </p:sp>
      <p:sp>
        <p:nvSpPr>
          <p:cNvPr id="265" name="TextBox 265"/>
          <p:cNvSpPr txBox="1"/>
          <p:nvPr/>
        </p:nvSpPr>
        <p:spPr>
          <a:xfrm>
            <a:off x="8691016" y="3038573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10</a:t>
            </a:r>
          </a:p>
        </p:txBody>
      </p:sp>
      <p:sp>
        <p:nvSpPr>
          <p:cNvPr id="266" name="TextBox 266"/>
          <p:cNvSpPr txBox="1"/>
          <p:nvPr/>
        </p:nvSpPr>
        <p:spPr>
          <a:xfrm>
            <a:off x="10733638" y="3048098"/>
            <a:ext cx="48131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Soldadura de componentes en la placa.</a:t>
            </a:r>
          </a:p>
        </p:txBody>
      </p:sp>
      <p:sp>
        <p:nvSpPr>
          <p:cNvPr id="267" name="TextBox 267"/>
          <p:cNvSpPr txBox="1"/>
          <p:nvPr/>
        </p:nvSpPr>
        <p:spPr>
          <a:xfrm>
            <a:off x="3386094" y="3550996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Inspección de placa</a:t>
            </a:r>
          </a:p>
        </p:txBody>
      </p:sp>
      <p:sp>
        <p:nvSpPr>
          <p:cNvPr id="268" name="TextBox 268"/>
          <p:cNvSpPr txBox="1"/>
          <p:nvPr/>
        </p:nvSpPr>
        <p:spPr>
          <a:xfrm>
            <a:off x="8691016" y="3544989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10</a:t>
            </a:r>
          </a:p>
        </p:txBody>
      </p:sp>
      <p:sp>
        <p:nvSpPr>
          <p:cNvPr id="269" name="TextBox 269"/>
          <p:cNvSpPr txBox="1"/>
          <p:nvPr/>
        </p:nvSpPr>
        <p:spPr>
          <a:xfrm>
            <a:off x="10611345" y="3554514"/>
            <a:ext cx="5239798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Corroborar que no existan falsos contactos.</a:t>
            </a:r>
          </a:p>
        </p:txBody>
      </p:sp>
      <p:sp>
        <p:nvSpPr>
          <p:cNvPr id="270" name="Freeform 270"/>
          <p:cNvSpPr/>
          <p:nvPr/>
        </p:nvSpPr>
        <p:spPr>
          <a:xfrm>
            <a:off x="6491911" y="2546162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0"/>
                </a:lnTo>
                <a:lnTo>
                  <a:pt x="0" y="2635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271" name="Freeform 271"/>
          <p:cNvSpPr/>
          <p:nvPr/>
        </p:nvSpPr>
        <p:spPr>
          <a:xfrm>
            <a:off x="5975887" y="3059611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0"/>
                </a:lnTo>
                <a:lnTo>
                  <a:pt x="0" y="2635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272" name="Freeform 272"/>
          <p:cNvSpPr/>
          <p:nvPr/>
        </p:nvSpPr>
        <p:spPr>
          <a:xfrm>
            <a:off x="7018683" y="3573564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1"/>
                </a:lnTo>
                <a:lnTo>
                  <a:pt x="0" y="26358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273" name="AutoShape 273"/>
          <p:cNvSpPr/>
          <p:nvPr/>
        </p:nvSpPr>
        <p:spPr>
          <a:xfrm flipH="1" flipV="1">
            <a:off x="6117962" y="2317894"/>
            <a:ext cx="505739" cy="228267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4" name="AutoShape 274"/>
          <p:cNvSpPr/>
          <p:nvPr/>
        </p:nvSpPr>
        <p:spPr>
          <a:xfrm flipV="1">
            <a:off x="6107677" y="2809742"/>
            <a:ext cx="516024" cy="249869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5" name="AutoShape 275"/>
          <p:cNvSpPr/>
          <p:nvPr/>
        </p:nvSpPr>
        <p:spPr>
          <a:xfrm flipH="1" flipV="1">
            <a:off x="6107677" y="3323191"/>
            <a:ext cx="1042796" cy="250373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76" name="Group 276"/>
          <p:cNvGrpSpPr/>
          <p:nvPr/>
        </p:nvGrpSpPr>
        <p:grpSpPr>
          <a:xfrm>
            <a:off x="2896856" y="4020644"/>
            <a:ext cx="2908177" cy="408262"/>
            <a:chOff x="0" y="0"/>
            <a:chExt cx="1005335" cy="141133"/>
          </a:xfrm>
        </p:grpSpPr>
        <p:sp>
          <p:nvSpPr>
            <p:cNvPr id="277" name="Freeform 277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78" name="TextBox 278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79" name="Group 279"/>
          <p:cNvGrpSpPr/>
          <p:nvPr/>
        </p:nvGrpSpPr>
        <p:grpSpPr>
          <a:xfrm>
            <a:off x="2896856" y="4395362"/>
            <a:ext cx="2913690" cy="75879"/>
            <a:chOff x="0" y="0"/>
            <a:chExt cx="1007241" cy="26231"/>
          </a:xfrm>
        </p:grpSpPr>
        <p:sp>
          <p:nvSpPr>
            <p:cNvPr id="280" name="Freeform 280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81" name="TextBox 281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82" name="Group 282"/>
          <p:cNvGrpSpPr/>
          <p:nvPr/>
        </p:nvGrpSpPr>
        <p:grpSpPr>
          <a:xfrm>
            <a:off x="5863388" y="4024161"/>
            <a:ext cx="487652" cy="404744"/>
            <a:chOff x="0" y="0"/>
            <a:chExt cx="168578" cy="139917"/>
          </a:xfrm>
        </p:grpSpPr>
        <p:sp>
          <p:nvSpPr>
            <p:cNvPr id="283" name="Freeform 283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84" name="TextBox 284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85" name="Group 285"/>
          <p:cNvGrpSpPr/>
          <p:nvPr/>
        </p:nvGrpSpPr>
        <p:grpSpPr>
          <a:xfrm>
            <a:off x="5863388" y="4395362"/>
            <a:ext cx="488577" cy="75879"/>
            <a:chOff x="0" y="0"/>
            <a:chExt cx="168897" cy="26231"/>
          </a:xfrm>
        </p:grpSpPr>
        <p:sp>
          <p:nvSpPr>
            <p:cNvPr id="286" name="Freeform 286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87" name="TextBox 287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88" name="Group 288"/>
          <p:cNvGrpSpPr/>
          <p:nvPr/>
        </p:nvGrpSpPr>
        <p:grpSpPr>
          <a:xfrm>
            <a:off x="6379875" y="4027679"/>
            <a:ext cx="487652" cy="404744"/>
            <a:chOff x="0" y="0"/>
            <a:chExt cx="168578" cy="139917"/>
          </a:xfrm>
        </p:grpSpPr>
        <p:sp>
          <p:nvSpPr>
            <p:cNvPr id="289" name="Freeform 289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0" name="TextBox 290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91" name="Group 291"/>
          <p:cNvGrpSpPr/>
          <p:nvPr/>
        </p:nvGrpSpPr>
        <p:grpSpPr>
          <a:xfrm>
            <a:off x="6379875" y="4398880"/>
            <a:ext cx="488577" cy="75879"/>
            <a:chOff x="0" y="0"/>
            <a:chExt cx="168897" cy="26231"/>
          </a:xfrm>
        </p:grpSpPr>
        <p:sp>
          <p:nvSpPr>
            <p:cNvPr id="292" name="Freeform 292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93" name="TextBox 293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94" name="Group 294"/>
          <p:cNvGrpSpPr/>
          <p:nvPr/>
        </p:nvGrpSpPr>
        <p:grpSpPr>
          <a:xfrm>
            <a:off x="6896362" y="4024161"/>
            <a:ext cx="487652" cy="408262"/>
            <a:chOff x="0" y="0"/>
            <a:chExt cx="168578" cy="141133"/>
          </a:xfrm>
        </p:grpSpPr>
        <p:sp>
          <p:nvSpPr>
            <p:cNvPr id="295" name="Freeform 295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6" name="TextBox 296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297" name="Group 297"/>
          <p:cNvGrpSpPr/>
          <p:nvPr/>
        </p:nvGrpSpPr>
        <p:grpSpPr>
          <a:xfrm>
            <a:off x="6896362" y="4398880"/>
            <a:ext cx="488577" cy="75879"/>
            <a:chOff x="0" y="0"/>
            <a:chExt cx="168897" cy="26231"/>
          </a:xfrm>
        </p:grpSpPr>
        <p:sp>
          <p:nvSpPr>
            <p:cNvPr id="298" name="Freeform 298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299" name="TextBox 299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00" name="Group 300"/>
          <p:cNvGrpSpPr/>
          <p:nvPr/>
        </p:nvGrpSpPr>
        <p:grpSpPr>
          <a:xfrm>
            <a:off x="7412848" y="4024161"/>
            <a:ext cx="487652" cy="408262"/>
            <a:chOff x="0" y="0"/>
            <a:chExt cx="168578" cy="141133"/>
          </a:xfrm>
        </p:grpSpPr>
        <p:sp>
          <p:nvSpPr>
            <p:cNvPr id="301" name="Freeform 301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02" name="TextBox 302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03" name="Group 303"/>
          <p:cNvGrpSpPr/>
          <p:nvPr/>
        </p:nvGrpSpPr>
        <p:grpSpPr>
          <a:xfrm>
            <a:off x="7412848" y="4398880"/>
            <a:ext cx="488577" cy="75879"/>
            <a:chOff x="0" y="0"/>
            <a:chExt cx="168897" cy="26231"/>
          </a:xfrm>
        </p:grpSpPr>
        <p:sp>
          <p:nvSpPr>
            <p:cNvPr id="304" name="Freeform 304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05" name="TextBox 305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06" name="Group 306"/>
          <p:cNvGrpSpPr/>
          <p:nvPr/>
        </p:nvGrpSpPr>
        <p:grpSpPr>
          <a:xfrm>
            <a:off x="7929335" y="4024161"/>
            <a:ext cx="487652" cy="408262"/>
            <a:chOff x="0" y="0"/>
            <a:chExt cx="168578" cy="141133"/>
          </a:xfrm>
        </p:grpSpPr>
        <p:sp>
          <p:nvSpPr>
            <p:cNvPr id="307" name="Freeform 307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08" name="TextBox 308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09" name="Group 309"/>
          <p:cNvGrpSpPr/>
          <p:nvPr/>
        </p:nvGrpSpPr>
        <p:grpSpPr>
          <a:xfrm>
            <a:off x="7929335" y="4398880"/>
            <a:ext cx="488577" cy="75879"/>
            <a:chOff x="0" y="0"/>
            <a:chExt cx="168897" cy="26231"/>
          </a:xfrm>
        </p:grpSpPr>
        <p:sp>
          <p:nvSpPr>
            <p:cNvPr id="310" name="Freeform 310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11" name="TextBox 311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12" name="Group 312"/>
          <p:cNvGrpSpPr/>
          <p:nvPr/>
        </p:nvGrpSpPr>
        <p:grpSpPr>
          <a:xfrm>
            <a:off x="8445821" y="4024161"/>
            <a:ext cx="1439886" cy="408262"/>
            <a:chOff x="0" y="0"/>
            <a:chExt cx="497758" cy="141133"/>
          </a:xfrm>
        </p:grpSpPr>
        <p:sp>
          <p:nvSpPr>
            <p:cNvPr id="313" name="Freeform 313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14" name="TextBox 314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15" name="Group 315"/>
          <p:cNvGrpSpPr/>
          <p:nvPr/>
        </p:nvGrpSpPr>
        <p:grpSpPr>
          <a:xfrm>
            <a:off x="8445821" y="4398880"/>
            <a:ext cx="1442615" cy="75879"/>
            <a:chOff x="0" y="0"/>
            <a:chExt cx="498701" cy="26231"/>
          </a:xfrm>
        </p:grpSpPr>
        <p:sp>
          <p:nvSpPr>
            <p:cNvPr id="316" name="Freeform 316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17" name="TextBox 317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18" name="Group 318"/>
          <p:cNvGrpSpPr/>
          <p:nvPr/>
        </p:nvGrpSpPr>
        <p:grpSpPr>
          <a:xfrm>
            <a:off x="9991849" y="4027679"/>
            <a:ext cx="6261083" cy="404744"/>
            <a:chOff x="0" y="0"/>
            <a:chExt cx="2164409" cy="139917"/>
          </a:xfrm>
        </p:grpSpPr>
        <p:sp>
          <p:nvSpPr>
            <p:cNvPr id="319" name="Freeform 319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0" name="TextBox 320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21" name="Group 321"/>
          <p:cNvGrpSpPr/>
          <p:nvPr/>
        </p:nvGrpSpPr>
        <p:grpSpPr>
          <a:xfrm>
            <a:off x="9991849" y="4398880"/>
            <a:ext cx="6272951" cy="75879"/>
            <a:chOff x="0" y="0"/>
            <a:chExt cx="2168512" cy="26231"/>
          </a:xfrm>
        </p:grpSpPr>
        <p:sp>
          <p:nvSpPr>
            <p:cNvPr id="322" name="Freeform 322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23" name="TextBox 323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24" name="Group 324"/>
          <p:cNvGrpSpPr/>
          <p:nvPr/>
        </p:nvGrpSpPr>
        <p:grpSpPr>
          <a:xfrm>
            <a:off x="2896856" y="4527060"/>
            <a:ext cx="2908177" cy="408262"/>
            <a:chOff x="0" y="0"/>
            <a:chExt cx="1005335" cy="141133"/>
          </a:xfrm>
        </p:grpSpPr>
        <p:sp>
          <p:nvSpPr>
            <p:cNvPr id="325" name="Freeform 325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6" name="TextBox 326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27" name="Group 327"/>
          <p:cNvGrpSpPr/>
          <p:nvPr/>
        </p:nvGrpSpPr>
        <p:grpSpPr>
          <a:xfrm>
            <a:off x="5863388" y="4530578"/>
            <a:ext cx="487652" cy="404744"/>
            <a:chOff x="0" y="0"/>
            <a:chExt cx="168578" cy="139917"/>
          </a:xfrm>
        </p:grpSpPr>
        <p:sp>
          <p:nvSpPr>
            <p:cNvPr id="328" name="Freeform 328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9" name="TextBox 329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30" name="Group 330"/>
          <p:cNvGrpSpPr/>
          <p:nvPr/>
        </p:nvGrpSpPr>
        <p:grpSpPr>
          <a:xfrm>
            <a:off x="6379875" y="4534096"/>
            <a:ext cx="487652" cy="404744"/>
            <a:chOff x="0" y="0"/>
            <a:chExt cx="168578" cy="139917"/>
          </a:xfrm>
        </p:grpSpPr>
        <p:sp>
          <p:nvSpPr>
            <p:cNvPr id="331" name="Freeform 331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2" name="TextBox 332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33" name="Group 333"/>
          <p:cNvGrpSpPr/>
          <p:nvPr/>
        </p:nvGrpSpPr>
        <p:grpSpPr>
          <a:xfrm>
            <a:off x="6896362" y="4530578"/>
            <a:ext cx="487652" cy="408262"/>
            <a:chOff x="0" y="0"/>
            <a:chExt cx="168578" cy="141133"/>
          </a:xfrm>
        </p:grpSpPr>
        <p:sp>
          <p:nvSpPr>
            <p:cNvPr id="334" name="Freeform 334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5" name="TextBox 335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36" name="Group 336"/>
          <p:cNvGrpSpPr/>
          <p:nvPr/>
        </p:nvGrpSpPr>
        <p:grpSpPr>
          <a:xfrm>
            <a:off x="7412848" y="4530578"/>
            <a:ext cx="487652" cy="408262"/>
            <a:chOff x="0" y="0"/>
            <a:chExt cx="168578" cy="141133"/>
          </a:xfrm>
        </p:grpSpPr>
        <p:sp>
          <p:nvSpPr>
            <p:cNvPr id="337" name="Freeform 337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8" name="TextBox 338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39" name="Group 339"/>
          <p:cNvGrpSpPr/>
          <p:nvPr/>
        </p:nvGrpSpPr>
        <p:grpSpPr>
          <a:xfrm>
            <a:off x="7929335" y="4530578"/>
            <a:ext cx="487652" cy="408262"/>
            <a:chOff x="0" y="0"/>
            <a:chExt cx="168578" cy="141133"/>
          </a:xfrm>
        </p:grpSpPr>
        <p:sp>
          <p:nvSpPr>
            <p:cNvPr id="340" name="Freeform 340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1" name="TextBox 341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42" name="Group 342"/>
          <p:cNvGrpSpPr/>
          <p:nvPr/>
        </p:nvGrpSpPr>
        <p:grpSpPr>
          <a:xfrm>
            <a:off x="8445821" y="4530578"/>
            <a:ext cx="1439886" cy="408262"/>
            <a:chOff x="0" y="0"/>
            <a:chExt cx="497758" cy="141133"/>
          </a:xfrm>
        </p:grpSpPr>
        <p:sp>
          <p:nvSpPr>
            <p:cNvPr id="343" name="Freeform 343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4" name="TextBox 344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45" name="Group 345"/>
          <p:cNvGrpSpPr/>
          <p:nvPr/>
        </p:nvGrpSpPr>
        <p:grpSpPr>
          <a:xfrm>
            <a:off x="9991849" y="4534096"/>
            <a:ext cx="6261083" cy="404744"/>
            <a:chOff x="0" y="0"/>
            <a:chExt cx="2164409" cy="139917"/>
          </a:xfrm>
        </p:grpSpPr>
        <p:sp>
          <p:nvSpPr>
            <p:cNvPr id="346" name="Freeform 346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7" name="TextBox 347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48" name="Group 348"/>
          <p:cNvGrpSpPr/>
          <p:nvPr/>
        </p:nvGrpSpPr>
        <p:grpSpPr>
          <a:xfrm>
            <a:off x="2355160" y="4027679"/>
            <a:ext cx="487652" cy="418647"/>
            <a:chOff x="0" y="0"/>
            <a:chExt cx="168578" cy="144723"/>
          </a:xfrm>
        </p:grpSpPr>
        <p:sp>
          <p:nvSpPr>
            <p:cNvPr id="349" name="Freeform 349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50" name="TextBox 350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5</a:t>
              </a:r>
            </a:p>
          </p:txBody>
        </p:sp>
      </p:grpSp>
      <p:grpSp>
        <p:nvGrpSpPr>
          <p:cNvPr id="351" name="Group 351"/>
          <p:cNvGrpSpPr/>
          <p:nvPr/>
        </p:nvGrpSpPr>
        <p:grpSpPr>
          <a:xfrm>
            <a:off x="2355160" y="4398880"/>
            <a:ext cx="488577" cy="75879"/>
            <a:chOff x="0" y="0"/>
            <a:chExt cx="168897" cy="26231"/>
          </a:xfrm>
        </p:grpSpPr>
        <p:sp>
          <p:nvSpPr>
            <p:cNvPr id="352" name="Freeform 352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53" name="TextBox 353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54" name="Group 354"/>
          <p:cNvGrpSpPr/>
          <p:nvPr/>
        </p:nvGrpSpPr>
        <p:grpSpPr>
          <a:xfrm>
            <a:off x="2355160" y="4534096"/>
            <a:ext cx="487652" cy="418647"/>
            <a:chOff x="0" y="0"/>
            <a:chExt cx="168578" cy="144723"/>
          </a:xfrm>
        </p:grpSpPr>
        <p:sp>
          <p:nvSpPr>
            <p:cNvPr id="355" name="Freeform 355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56" name="TextBox 356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6</a:t>
              </a:r>
            </a:p>
          </p:txBody>
        </p:sp>
      </p:grpSp>
      <p:sp>
        <p:nvSpPr>
          <p:cNvPr id="357" name="TextBox 357"/>
          <p:cNvSpPr txBox="1"/>
          <p:nvPr/>
        </p:nvSpPr>
        <p:spPr>
          <a:xfrm>
            <a:off x="3376739" y="4060931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Programación</a:t>
            </a:r>
          </a:p>
        </p:txBody>
      </p:sp>
      <p:sp>
        <p:nvSpPr>
          <p:cNvPr id="358" name="TextBox 358"/>
          <p:cNvSpPr txBox="1"/>
          <p:nvPr/>
        </p:nvSpPr>
        <p:spPr>
          <a:xfrm>
            <a:off x="8683419" y="4054924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10</a:t>
            </a:r>
          </a:p>
        </p:txBody>
      </p:sp>
      <p:sp>
        <p:nvSpPr>
          <p:cNvPr id="359" name="TextBox 359"/>
          <p:cNvSpPr txBox="1"/>
          <p:nvPr/>
        </p:nvSpPr>
        <p:spPr>
          <a:xfrm>
            <a:off x="10800324" y="4060931"/>
            <a:ext cx="4861839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Cargar código base al microcontrolador</a:t>
            </a:r>
          </a:p>
        </p:txBody>
      </p:sp>
      <p:sp>
        <p:nvSpPr>
          <p:cNvPr id="360" name="TextBox 360"/>
          <p:cNvSpPr txBox="1"/>
          <p:nvPr/>
        </p:nvSpPr>
        <p:spPr>
          <a:xfrm>
            <a:off x="3376739" y="4567348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Prueba rápida 1</a:t>
            </a:r>
          </a:p>
        </p:txBody>
      </p:sp>
      <p:sp>
        <p:nvSpPr>
          <p:cNvPr id="361" name="TextBox 361"/>
          <p:cNvSpPr txBox="1"/>
          <p:nvPr/>
        </p:nvSpPr>
        <p:spPr>
          <a:xfrm>
            <a:off x="8683419" y="4561341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5</a:t>
            </a:r>
          </a:p>
        </p:txBody>
      </p:sp>
      <p:sp>
        <p:nvSpPr>
          <p:cNvPr id="362" name="TextBox 362"/>
          <p:cNvSpPr txBox="1"/>
          <p:nvPr/>
        </p:nvSpPr>
        <p:spPr>
          <a:xfrm>
            <a:off x="10821612" y="4570866"/>
            <a:ext cx="4637161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Verificar la compilación del codigo.</a:t>
            </a:r>
          </a:p>
        </p:txBody>
      </p:sp>
      <p:sp>
        <p:nvSpPr>
          <p:cNvPr id="363" name="Freeform 363"/>
          <p:cNvSpPr/>
          <p:nvPr/>
        </p:nvSpPr>
        <p:spPr>
          <a:xfrm>
            <a:off x="5975424" y="4076463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1" y="0"/>
                </a:lnTo>
                <a:lnTo>
                  <a:pt x="263581" y="263581"/>
                </a:lnTo>
                <a:lnTo>
                  <a:pt x="0" y="26358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364" name="Freeform 364"/>
          <p:cNvSpPr/>
          <p:nvPr/>
        </p:nvSpPr>
        <p:spPr>
          <a:xfrm>
            <a:off x="7001282" y="4589916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0"/>
                </a:lnTo>
                <a:lnTo>
                  <a:pt x="0" y="2635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365" name="AutoShape 365"/>
          <p:cNvSpPr/>
          <p:nvPr/>
        </p:nvSpPr>
        <p:spPr>
          <a:xfrm flipH="1" flipV="1">
            <a:off x="6107215" y="4340044"/>
            <a:ext cx="1025857" cy="249872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66" name="Group 366"/>
          <p:cNvGrpSpPr/>
          <p:nvPr/>
        </p:nvGrpSpPr>
        <p:grpSpPr>
          <a:xfrm>
            <a:off x="2896856" y="4938840"/>
            <a:ext cx="2913690" cy="75879"/>
            <a:chOff x="0" y="0"/>
            <a:chExt cx="1007241" cy="26231"/>
          </a:xfrm>
        </p:grpSpPr>
        <p:sp>
          <p:nvSpPr>
            <p:cNvPr id="367" name="Freeform 367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68" name="TextBox 368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69" name="Group 369"/>
          <p:cNvGrpSpPr/>
          <p:nvPr/>
        </p:nvGrpSpPr>
        <p:grpSpPr>
          <a:xfrm>
            <a:off x="5863388" y="4938840"/>
            <a:ext cx="488577" cy="75879"/>
            <a:chOff x="0" y="0"/>
            <a:chExt cx="168897" cy="26231"/>
          </a:xfrm>
        </p:grpSpPr>
        <p:sp>
          <p:nvSpPr>
            <p:cNvPr id="370" name="Freeform 370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71" name="TextBox 371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72" name="Group 372"/>
          <p:cNvGrpSpPr/>
          <p:nvPr/>
        </p:nvGrpSpPr>
        <p:grpSpPr>
          <a:xfrm>
            <a:off x="6379875" y="4942358"/>
            <a:ext cx="488577" cy="75879"/>
            <a:chOff x="0" y="0"/>
            <a:chExt cx="168897" cy="26231"/>
          </a:xfrm>
        </p:grpSpPr>
        <p:sp>
          <p:nvSpPr>
            <p:cNvPr id="373" name="Freeform 37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74" name="TextBox 37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75" name="Group 375"/>
          <p:cNvGrpSpPr/>
          <p:nvPr/>
        </p:nvGrpSpPr>
        <p:grpSpPr>
          <a:xfrm>
            <a:off x="6896362" y="4942358"/>
            <a:ext cx="488577" cy="75879"/>
            <a:chOff x="0" y="0"/>
            <a:chExt cx="168897" cy="26231"/>
          </a:xfrm>
        </p:grpSpPr>
        <p:sp>
          <p:nvSpPr>
            <p:cNvPr id="376" name="Freeform 376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77" name="TextBox 377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78" name="Group 378"/>
          <p:cNvGrpSpPr/>
          <p:nvPr/>
        </p:nvGrpSpPr>
        <p:grpSpPr>
          <a:xfrm>
            <a:off x="7412848" y="4942358"/>
            <a:ext cx="488577" cy="75879"/>
            <a:chOff x="0" y="0"/>
            <a:chExt cx="168897" cy="26231"/>
          </a:xfrm>
        </p:grpSpPr>
        <p:sp>
          <p:nvSpPr>
            <p:cNvPr id="379" name="Freeform 37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80" name="TextBox 38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81" name="Group 381"/>
          <p:cNvGrpSpPr/>
          <p:nvPr/>
        </p:nvGrpSpPr>
        <p:grpSpPr>
          <a:xfrm>
            <a:off x="7929335" y="4942358"/>
            <a:ext cx="488577" cy="75879"/>
            <a:chOff x="0" y="0"/>
            <a:chExt cx="168897" cy="26231"/>
          </a:xfrm>
        </p:grpSpPr>
        <p:sp>
          <p:nvSpPr>
            <p:cNvPr id="382" name="Freeform 382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83" name="TextBox 383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84" name="Group 384"/>
          <p:cNvGrpSpPr/>
          <p:nvPr/>
        </p:nvGrpSpPr>
        <p:grpSpPr>
          <a:xfrm>
            <a:off x="8445821" y="4942358"/>
            <a:ext cx="1442615" cy="75879"/>
            <a:chOff x="0" y="0"/>
            <a:chExt cx="498701" cy="26231"/>
          </a:xfrm>
        </p:grpSpPr>
        <p:sp>
          <p:nvSpPr>
            <p:cNvPr id="385" name="Freeform 385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86" name="TextBox 386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87" name="Group 387"/>
          <p:cNvGrpSpPr/>
          <p:nvPr/>
        </p:nvGrpSpPr>
        <p:grpSpPr>
          <a:xfrm>
            <a:off x="9991849" y="4942358"/>
            <a:ext cx="6272951" cy="75879"/>
            <a:chOff x="0" y="0"/>
            <a:chExt cx="2168512" cy="26231"/>
          </a:xfrm>
        </p:grpSpPr>
        <p:sp>
          <p:nvSpPr>
            <p:cNvPr id="388" name="Freeform 388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89" name="TextBox 389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90" name="Group 390"/>
          <p:cNvGrpSpPr/>
          <p:nvPr/>
        </p:nvGrpSpPr>
        <p:grpSpPr>
          <a:xfrm>
            <a:off x="2355160" y="4942358"/>
            <a:ext cx="488577" cy="75879"/>
            <a:chOff x="0" y="0"/>
            <a:chExt cx="168897" cy="26231"/>
          </a:xfrm>
        </p:grpSpPr>
        <p:sp>
          <p:nvSpPr>
            <p:cNvPr id="391" name="Freeform 39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92" name="TextBox 39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93" name="Group 393"/>
          <p:cNvGrpSpPr/>
          <p:nvPr/>
        </p:nvGrpSpPr>
        <p:grpSpPr>
          <a:xfrm>
            <a:off x="2895925" y="5075390"/>
            <a:ext cx="2908177" cy="408262"/>
            <a:chOff x="0" y="0"/>
            <a:chExt cx="1005335" cy="141133"/>
          </a:xfrm>
        </p:grpSpPr>
        <p:sp>
          <p:nvSpPr>
            <p:cNvPr id="394" name="Freeform 394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95" name="TextBox 395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96" name="Group 396"/>
          <p:cNvGrpSpPr/>
          <p:nvPr/>
        </p:nvGrpSpPr>
        <p:grpSpPr>
          <a:xfrm>
            <a:off x="2895925" y="5450108"/>
            <a:ext cx="2913690" cy="75879"/>
            <a:chOff x="0" y="0"/>
            <a:chExt cx="1007241" cy="26231"/>
          </a:xfrm>
        </p:grpSpPr>
        <p:sp>
          <p:nvSpPr>
            <p:cNvPr id="397" name="Freeform 397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398" name="TextBox 398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399" name="Group 399"/>
          <p:cNvGrpSpPr/>
          <p:nvPr/>
        </p:nvGrpSpPr>
        <p:grpSpPr>
          <a:xfrm>
            <a:off x="5863388" y="5078907"/>
            <a:ext cx="487652" cy="404744"/>
            <a:chOff x="0" y="0"/>
            <a:chExt cx="168578" cy="139917"/>
          </a:xfrm>
        </p:grpSpPr>
        <p:sp>
          <p:nvSpPr>
            <p:cNvPr id="400" name="Freeform 400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01" name="TextBox 401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02" name="Group 402"/>
          <p:cNvGrpSpPr/>
          <p:nvPr/>
        </p:nvGrpSpPr>
        <p:grpSpPr>
          <a:xfrm>
            <a:off x="5863388" y="5450108"/>
            <a:ext cx="488577" cy="75879"/>
            <a:chOff x="0" y="0"/>
            <a:chExt cx="168897" cy="26231"/>
          </a:xfrm>
        </p:grpSpPr>
        <p:sp>
          <p:nvSpPr>
            <p:cNvPr id="403" name="Freeform 40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04" name="TextBox 40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05" name="Group 405"/>
          <p:cNvGrpSpPr/>
          <p:nvPr/>
        </p:nvGrpSpPr>
        <p:grpSpPr>
          <a:xfrm>
            <a:off x="6379875" y="5082425"/>
            <a:ext cx="487652" cy="404744"/>
            <a:chOff x="0" y="0"/>
            <a:chExt cx="168578" cy="139917"/>
          </a:xfrm>
        </p:grpSpPr>
        <p:sp>
          <p:nvSpPr>
            <p:cNvPr id="406" name="Freeform 406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07" name="TextBox 407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08" name="Group 408"/>
          <p:cNvGrpSpPr/>
          <p:nvPr/>
        </p:nvGrpSpPr>
        <p:grpSpPr>
          <a:xfrm>
            <a:off x="6379875" y="5453626"/>
            <a:ext cx="488577" cy="75879"/>
            <a:chOff x="0" y="0"/>
            <a:chExt cx="168897" cy="26231"/>
          </a:xfrm>
        </p:grpSpPr>
        <p:sp>
          <p:nvSpPr>
            <p:cNvPr id="409" name="Freeform 40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10" name="TextBox 41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11" name="Group 411"/>
          <p:cNvGrpSpPr/>
          <p:nvPr/>
        </p:nvGrpSpPr>
        <p:grpSpPr>
          <a:xfrm>
            <a:off x="6896362" y="5078907"/>
            <a:ext cx="487652" cy="408262"/>
            <a:chOff x="0" y="0"/>
            <a:chExt cx="168578" cy="141133"/>
          </a:xfrm>
        </p:grpSpPr>
        <p:sp>
          <p:nvSpPr>
            <p:cNvPr id="412" name="Freeform 412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13" name="TextBox 413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14" name="Group 414"/>
          <p:cNvGrpSpPr/>
          <p:nvPr/>
        </p:nvGrpSpPr>
        <p:grpSpPr>
          <a:xfrm>
            <a:off x="6896362" y="5453626"/>
            <a:ext cx="488577" cy="75879"/>
            <a:chOff x="0" y="0"/>
            <a:chExt cx="168897" cy="26231"/>
          </a:xfrm>
        </p:grpSpPr>
        <p:sp>
          <p:nvSpPr>
            <p:cNvPr id="415" name="Freeform 41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16" name="TextBox 41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17" name="Group 417"/>
          <p:cNvGrpSpPr/>
          <p:nvPr/>
        </p:nvGrpSpPr>
        <p:grpSpPr>
          <a:xfrm>
            <a:off x="7412848" y="5078907"/>
            <a:ext cx="487652" cy="408262"/>
            <a:chOff x="0" y="0"/>
            <a:chExt cx="168578" cy="141133"/>
          </a:xfrm>
        </p:grpSpPr>
        <p:sp>
          <p:nvSpPr>
            <p:cNvPr id="418" name="Freeform 418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19" name="TextBox 419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20" name="Group 420"/>
          <p:cNvGrpSpPr/>
          <p:nvPr/>
        </p:nvGrpSpPr>
        <p:grpSpPr>
          <a:xfrm>
            <a:off x="7412848" y="5453626"/>
            <a:ext cx="488577" cy="75879"/>
            <a:chOff x="0" y="0"/>
            <a:chExt cx="168897" cy="26231"/>
          </a:xfrm>
        </p:grpSpPr>
        <p:sp>
          <p:nvSpPr>
            <p:cNvPr id="421" name="Freeform 42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22" name="TextBox 42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23" name="Group 423"/>
          <p:cNvGrpSpPr/>
          <p:nvPr/>
        </p:nvGrpSpPr>
        <p:grpSpPr>
          <a:xfrm>
            <a:off x="7929335" y="5078907"/>
            <a:ext cx="487652" cy="408262"/>
            <a:chOff x="0" y="0"/>
            <a:chExt cx="168578" cy="141133"/>
          </a:xfrm>
        </p:grpSpPr>
        <p:sp>
          <p:nvSpPr>
            <p:cNvPr id="424" name="Freeform 424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25" name="TextBox 425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26" name="Group 426"/>
          <p:cNvGrpSpPr/>
          <p:nvPr/>
        </p:nvGrpSpPr>
        <p:grpSpPr>
          <a:xfrm>
            <a:off x="7929335" y="5453626"/>
            <a:ext cx="488577" cy="75879"/>
            <a:chOff x="0" y="0"/>
            <a:chExt cx="168897" cy="26231"/>
          </a:xfrm>
        </p:grpSpPr>
        <p:sp>
          <p:nvSpPr>
            <p:cNvPr id="427" name="Freeform 42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28" name="TextBox 42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29" name="Group 429"/>
          <p:cNvGrpSpPr/>
          <p:nvPr/>
        </p:nvGrpSpPr>
        <p:grpSpPr>
          <a:xfrm>
            <a:off x="8443132" y="5078907"/>
            <a:ext cx="1439886" cy="408262"/>
            <a:chOff x="0" y="0"/>
            <a:chExt cx="497758" cy="141133"/>
          </a:xfrm>
        </p:grpSpPr>
        <p:sp>
          <p:nvSpPr>
            <p:cNvPr id="430" name="Freeform 430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1" name="TextBox 431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32" name="Group 432"/>
          <p:cNvGrpSpPr/>
          <p:nvPr/>
        </p:nvGrpSpPr>
        <p:grpSpPr>
          <a:xfrm>
            <a:off x="8443132" y="5453626"/>
            <a:ext cx="1442615" cy="75879"/>
            <a:chOff x="0" y="0"/>
            <a:chExt cx="498701" cy="26231"/>
          </a:xfrm>
        </p:grpSpPr>
        <p:sp>
          <p:nvSpPr>
            <p:cNvPr id="433" name="Freeform 433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34" name="TextBox 434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35" name="Group 435"/>
          <p:cNvGrpSpPr/>
          <p:nvPr/>
        </p:nvGrpSpPr>
        <p:grpSpPr>
          <a:xfrm>
            <a:off x="9993432" y="5082425"/>
            <a:ext cx="6261083" cy="404744"/>
            <a:chOff x="0" y="0"/>
            <a:chExt cx="2164409" cy="139917"/>
          </a:xfrm>
        </p:grpSpPr>
        <p:sp>
          <p:nvSpPr>
            <p:cNvPr id="436" name="Freeform 436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7" name="TextBox 437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38" name="Group 438"/>
          <p:cNvGrpSpPr/>
          <p:nvPr/>
        </p:nvGrpSpPr>
        <p:grpSpPr>
          <a:xfrm>
            <a:off x="9993432" y="5453626"/>
            <a:ext cx="6272951" cy="75879"/>
            <a:chOff x="0" y="0"/>
            <a:chExt cx="2168512" cy="26231"/>
          </a:xfrm>
        </p:grpSpPr>
        <p:sp>
          <p:nvSpPr>
            <p:cNvPr id="439" name="Freeform 439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40" name="TextBox 440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41" name="Group 441"/>
          <p:cNvGrpSpPr/>
          <p:nvPr/>
        </p:nvGrpSpPr>
        <p:grpSpPr>
          <a:xfrm>
            <a:off x="2355160" y="5082425"/>
            <a:ext cx="487652" cy="418647"/>
            <a:chOff x="0" y="0"/>
            <a:chExt cx="168578" cy="144723"/>
          </a:xfrm>
        </p:grpSpPr>
        <p:sp>
          <p:nvSpPr>
            <p:cNvPr id="442" name="Freeform 442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43" name="TextBox 443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7</a:t>
              </a:r>
            </a:p>
          </p:txBody>
        </p:sp>
      </p:grpSp>
      <p:grpSp>
        <p:nvGrpSpPr>
          <p:cNvPr id="444" name="Group 444"/>
          <p:cNvGrpSpPr/>
          <p:nvPr/>
        </p:nvGrpSpPr>
        <p:grpSpPr>
          <a:xfrm>
            <a:off x="2355160" y="5453626"/>
            <a:ext cx="488577" cy="75879"/>
            <a:chOff x="0" y="0"/>
            <a:chExt cx="168897" cy="26231"/>
          </a:xfrm>
        </p:grpSpPr>
        <p:sp>
          <p:nvSpPr>
            <p:cNvPr id="445" name="Freeform 44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46" name="TextBox 44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sp>
        <p:nvSpPr>
          <p:cNvPr id="447" name="TextBox 447"/>
          <p:cNvSpPr txBox="1"/>
          <p:nvPr/>
        </p:nvSpPr>
        <p:spPr>
          <a:xfrm>
            <a:off x="3375809" y="5115677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Encapsulado</a:t>
            </a:r>
          </a:p>
        </p:txBody>
      </p:sp>
      <p:sp>
        <p:nvSpPr>
          <p:cNvPr id="448" name="TextBox 448"/>
          <p:cNvSpPr txBox="1"/>
          <p:nvPr/>
        </p:nvSpPr>
        <p:spPr>
          <a:xfrm>
            <a:off x="8680731" y="5109670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8</a:t>
            </a:r>
          </a:p>
        </p:txBody>
      </p:sp>
      <p:sp>
        <p:nvSpPr>
          <p:cNvPr id="449" name="TextBox 449"/>
          <p:cNvSpPr txBox="1"/>
          <p:nvPr/>
        </p:nvSpPr>
        <p:spPr>
          <a:xfrm>
            <a:off x="10489750" y="5171497"/>
            <a:ext cx="5280315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Proteger la placa electrónica con el encapsulado 3D.</a:t>
            </a:r>
          </a:p>
        </p:txBody>
      </p:sp>
      <p:sp>
        <p:nvSpPr>
          <p:cNvPr id="450" name="Freeform 450"/>
          <p:cNvSpPr/>
          <p:nvPr/>
        </p:nvSpPr>
        <p:spPr>
          <a:xfrm>
            <a:off x="5954017" y="5117254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1"/>
                </a:lnTo>
                <a:lnTo>
                  <a:pt x="0" y="26358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grpSp>
        <p:nvGrpSpPr>
          <p:cNvPr id="451" name="Group 451"/>
          <p:cNvGrpSpPr/>
          <p:nvPr/>
        </p:nvGrpSpPr>
        <p:grpSpPr>
          <a:xfrm>
            <a:off x="2884988" y="5585324"/>
            <a:ext cx="2908177" cy="408262"/>
            <a:chOff x="0" y="0"/>
            <a:chExt cx="1005335" cy="141133"/>
          </a:xfrm>
        </p:grpSpPr>
        <p:sp>
          <p:nvSpPr>
            <p:cNvPr id="452" name="Freeform 452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53" name="TextBox 453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54" name="Group 454"/>
          <p:cNvGrpSpPr/>
          <p:nvPr/>
        </p:nvGrpSpPr>
        <p:grpSpPr>
          <a:xfrm>
            <a:off x="2884988" y="5960043"/>
            <a:ext cx="2913690" cy="75879"/>
            <a:chOff x="0" y="0"/>
            <a:chExt cx="1007241" cy="26231"/>
          </a:xfrm>
        </p:grpSpPr>
        <p:sp>
          <p:nvSpPr>
            <p:cNvPr id="455" name="Freeform 455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56" name="TextBox 456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57" name="Group 457"/>
          <p:cNvGrpSpPr/>
          <p:nvPr/>
        </p:nvGrpSpPr>
        <p:grpSpPr>
          <a:xfrm>
            <a:off x="5851520" y="5588842"/>
            <a:ext cx="487652" cy="404744"/>
            <a:chOff x="0" y="0"/>
            <a:chExt cx="168578" cy="139917"/>
          </a:xfrm>
        </p:grpSpPr>
        <p:sp>
          <p:nvSpPr>
            <p:cNvPr id="458" name="Freeform 458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59" name="TextBox 459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60" name="Group 460"/>
          <p:cNvGrpSpPr/>
          <p:nvPr/>
        </p:nvGrpSpPr>
        <p:grpSpPr>
          <a:xfrm>
            <a:off x="5851520" y="5960043"/>
            <a:ext cx="488577" cy="75879"/>
            <a:chOff x="0" y="0"/>
            <a:chExt cx="168897" cy="26231"/>
          </a:xfrm>
        </p:grpSpPr>
        <p:sp>
          <p:nvSpPr>
            <p:cNvPr id="461" name="Freeform 46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62" name="TextBox 46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63" name="Group 463"/>
          <p:cNvGrpSpPr/>
          <p:nvPr/>
        </p:nvGrpSpPr>
        <p:grpSpPr>
          <a:xfrm>
            <a:off x="6368007" y="5592360"/>
            <a:ext cx="487652" cy="404744"/>
            <a:chOff x="0" y="0"/>
            <a:chExt cx="168578" cy="139917"/>
          </a:xfrm>
        </p:grpSpPr>
        <p:sp>
          <p:nvSpPr>
            <p:cNvPr id="464" name="Freeform 464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65" name="TextBox 465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66" name="Group 466"/>
          <p:cNvGrpSpPr/>
          <p:nvPr/>
        </p:nvGrpSpPr>
        <p:grpSpPr>
          <a:xfrm>
            <a:off x="6368007" y="5963561"/>
            <a:ext cx="488577" cy="75879"/>
            <a:chOff x="0" y="0"/>
            <a:chExt cx="168897" cy="26231"/>
          </a:xfrm>
        </p:grpSpPr>
        <p:sp>
          <p:nvSpPr>
            <p:cNvPr id="467" name="Freeform 46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68" name="TextBox 46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69" name="Group 469"/>
          <p:cNvGrpSpPr/>
          <p:nvPr/>
        </p:nvGrpSpPr>
        <p:grpSpPr>
          <a:xfrm>
            <a:off x="6884493" y="5588842"/>
            <a:ext cx="487652" cy="408262"/>
            <a:chOff x="0" y="0"/>
            <a:chExt cx="168578" cy="141133"/>
          </a:xfrm>
        </p:grpSpPr>
        <p:sp>
          <p:nvSpPr>
            <p:cNvPr id="470" name="Freeform 470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71" name="TextBox 471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72" name="Group 472"/>
          <p:cNvGrpSpPr/>
          <p:nvPr/>
        </p:nvGrpSpPr>
        <p:grpSpPr>
          <a:xfrm>
            <a:off x="6884493" y="5963561"/>
            <a:ext cx="488577" cy="75879"/>
            <a:chOff x="0" y="0"/>
            <a:chExt cx="168897" cy="26231"/>
          </a:xfrm>
        </p:grpSpPr>
        <p:sp>
          <p:nvSpPr>
            <p:cNvPr id="473" name="Freeform 47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74" name="TextBox 47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75" name="Group 475"/>
          <p:cNvGrpSpPr/>
          <p:nvPr/>
        </p:nvGrpSpPr>
        <p:grpSpPr>
          <a:xfrm>
            <a:off x="7400980" y="5588842"/>
            <a:ext cx="487652" cy="408262"/>
            <a:chOff x="0" y="0"/>
            <a:chExt cx="168578" cy="141133"/>
          </a:xfrm>
        </p:grpSpPr>
        <p:sp>
          <p:nvSpPr>
            <p:cNvPr id="476" name="Freeform 476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77" name="TextBox 477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78" name="Group 478"/>
          <p:cNvGrpSpPr/>
          <p:nvPr/>
        </p:nvGrpSpPr>
        <p:grpSpPr>
          <a:xfrm>
            <a:off x="7400980" y="5963561"/>
            <a:ext cx="488577" cy="75879"/>
            <a:chOff x="0" y="0"/>
            <a:chExt cx="168897" cy="26231"/>
          </a:xfrm>
        </p:grpSpPr>
        <p:sp>
          <p:nvSpPr>
            <p:cNvPr id="479" name="Freeform 47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80" name="TextBox 48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81" name="Group 481"/>
          <p:cNvGrpSpPr/>
          <p:nvPr/>
        </p:nvGrpSpPr>
        <p:grpSpPr>
          <a:xfrm>
            <a:off x="7917466" y="5588842"/>
            <a:ext cx="487652" cy="408262"/>
            <a:chOff x="0" y="0"/>
            <a:chExt cx="168578" cy="141133"/>
          </a:xfrm>
        </p:grpSpPr>
        <p:sp>
          <p:nvSpPr>
            <p:cNvPr id="482" name="Freeform 482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83" name="TextBox 483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84" name="Group 484"/>
          <p:cNvGrpSpPr/>
          <p:nvPr/>
        </p:nvGrpSpPr>
        <p:grpSpPr>
          <a:xfrm>
            <a:off x="7917466" y="5963561"/>
            <a:ext cx="488577" cy="75879"/>
            <a:chOff x="0" y="0"/>
            <a:chExt cx="168897" cy="26231"/>
          </a:xfrm>
        </p:grpSpPr>
        <p:sp>
          <p:nvSpPr>
            <p:cNvPr id="485" name="Freeform 48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86" name="TextBox 48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87" name="Group 487"/>
          <p:cNvGrpSpPr/>
          <p:nvPr/>
        </p:nvGrpSpPr>
        <p:grpSpPr>
          <a:xfrm>
            <a:off x="8433953" y="5588842"/>
            <a:ext cx="1439886" cy="408262"/>
            <a:chOff x="0" y="0"/>
            <a:chExt cx="497758" cy="141133"/>
          </a:xfrm>
        </p:grpSpPr>
        <p:sp>
          <p:nvSpPr>
            <p:cNvPr id="488" name="Freeform 488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89" name="TextBox 489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90" name="Group 490"/>
          <p:cNvGrpSpPr/>
          <p:nvPr/>
        </p:nvGrpSpPr>
        <p:grpSpPr>
          <a:xfrm>
            <a:off x="8433953" y="5963561"/>
            <a:ext cx="1442615" cy="75879"/>
            <a:chOff x="0" y="0"/>
            <a:chExt cx="498701" cy="26231"/>
          </a:xfrm>
        </p:grpSpPr>
        <p:sp>
          <p:nvSpPr>
            <p:cNvPr id="491" name="Freeform 491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92" name="TextBox 492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93" name="Group 493"/>
          <p:cNvGrpSpPr/>
          <p:nvPr/>
        </p:nvGrpSpPr>
        <p:grpSpPr>
          <a:xfrm>
            <a:off x="9979981" y="5592360"/>
            <a:ext cx="6261083" cy="404744"/>
            <a:chOff x="0" y="0"/>
            <a:chExt cx="2164409" cy="139917"/>
          </a:xfrm>
        </p:grpSpPr>
        <p:sp>
          <p:nvSpPr>
            <p:cNvPr id="494" name="Freeform 494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95" name="TextBox 495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96" name="Group 496"/>
          <p:cNvGrpSpPr/>
          <p:nvPr/>
        </p:nvGrpSpPr>
        <p:grpSpPr>
          <a:xfrm>
            <a:off x="9979981" y="5963561"/>
            <a:ext cx="6272951" cy="75879"/>
            <a:chOff x="0" y="0"/>
            <a:chExt cx="2168512" cy="26231"/>
          </a:xfrm>
        </p:grpSpPr>
        <p:sp>
          <p:nvSpPr>
            <p:cNvPr id="497" name="Freeform 497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498" name="TextBox 498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499" name="Group 499"/>
          <p:cNvGrpSpPr/>
          <p:nvPr/>
        </p:nvGrpSpPr>
        <p:grpSpPr>
          <a:xfrm>
            <a:off x="2343292" y="5592360"/>
            <a:ext cx="487652" cy="418647"/>
            <a:chOff x="0" y="0"/>
            <a:chExt cx="168578" cy="144723"/>
          </a:xfrm>
        </p:grpSpPr>
        <p:sp>
          <p:nvSpPr>
            <p:cNvPr id="500" name="Freeform 500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01" name="TextBox 501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8</a:t>
              </a:r>
            </a:p>
          </p:txBody>
        </p:sp>
      </p:grpSp>
      <p:grpSp>
        <p:nvGrpSpPr>
          <p:cNvPr id="502" name="Group 502"/>
          <p:cNvGrpSpPr/>
          <p:nvPr/>
        </p:nvGrpSpPr>
        <p:grpSpPr>
          <a:xfrm>
            <a:off x="2343292" y="5963561"/>
            <a:ext cx="488577" cy="75879"/>
            <a:chOff x="0" y="0"/>
            <a:chExt cx="168897" cy="26231"/>
          </a:xfrm>
        </p:grpSpPr>
        <p:sp>
          <p:nvSpPr>
            <p:cNvPr id="503" name="Freeform 50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04" name="TextBox 50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sp>
        <p:nvSpPr>
          <p:cNvPr id="505" name="TextBox 505"/>
          <p:cNvSpPr txBox="1"/>
          <p:nvPr/>
        </p:nvSpPr>
        <p:spPr>
          <a:xfrm>
            <a:off x="3364871" y="5625612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Traslado</a:t>
            </a:r>
          </a:p>
        </p:txBody>
      </p:sp>
      <p:sp>
        <p:nvSpPr>
          <p:cNvPr id="506" name="TextBox 506"/>
          <p:cNvSpPr txBox="1"/>
          <p:nvPr/>
        </p:nvSpPr>
        <p:spPr>
          <a:xfrm>
            <a:off x="8671551" y="5619605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0.03</a:t>
            </a:r>
          </a:p>
        </p:txBody>
      </p:sp>
      <p:sp>
        <p:nvSpPr>
          <p:cNvPr id="507" name="Freeform 507"/>
          <p:cNvSpPr/>
          <p:nvPr/>
        </p:nvSpPr>
        <p:spPr>
          <a:xfrm>
            <a:off x="6480505" y="5630707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0"/>
                </a:lnTo>
                <a:lnTo>
                  <a:pt x="0" y="2635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508" name="AutoShape 508"/>
          <p:cNvSpPr/>
          <p:nvPr/>
        </p:nvSpPr>
        <p:spPr>
          <a:xfrm>
            <a:off x="6085807" y="5380835"/>
            <a:ext cx="526488" cy="249872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09" name="Group 509"/>
          <p:cNvGrpSpPr/>
          <p:nvPr/>
        </p:nvGrpSpPr>
        <p:grpSpPr>
          <a:xfrm>
            <a:off x="2884988" y="6095259"/>
            <a:ext cx="2908177" cy="408262"/>
            <a:chOff x="0" y="0"/>
            <a:chExt cx="1005335" cy="141133"/>
          </a:xfrm>
        </p:grpSpPr>
        <p:sp>
          <p:nvSpPr>
            <p:cNvPr id="510" name="Freeform 510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11" name="TextBox 511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12" name="Group 512"/>
          <p:cNvGrpSpPr/>
          <p:nvPr/>
        </p:nvGrpSpPr>
        <p:grpSpPr>
          <a:xfrm>
            <a:off x="2884988" y="6469977"/>
            <a:ext cx="2913690" cy="75879"/>
            <a:chOff x="0" y="0"/>
            <a:chExt cx="1007241" cy="26231"/>
          </a:xfrm>
        </p:grpSpPr>
        <p:sp>
          <p:nvSpPr>
            <p:cNvPr id="513" name="Freeform 513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14" name="TextBox 514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15" name="Group 515"/>
          <p:cNvGrpSpPr/>
          <p:nvPr/>
        </p:nvGrpSpPr>
        <p:grpSpPr>
          <a:xfrm>
            <a:off x="5851520" y="6098777"/>
            <a:ext cx="487652" cy="404744"/>
            <a:chOff x="0" y="0"/>
            <a:chExt cx="168578" cy="139917"/>
          </a:xfrm>
        </p:grpSpPr>
        <p:sp>
          <p:nvSpPr>
            <p:cNvPr id="516" name="Freeform 516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17" name="TextBox 517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18" name="Group 518"/>
          <p:cNvGrpSpPr/>
          <p:nvPr/>
        </p:nvGrpSpPr>
        <p:grpSpPr>
          <a:xfrm>
            <a:off x="5851520" y="6469977"/>
            <a:ext cx="488577" cy="75879"/>
            <a:chOff x="0" y="0"/>
            <a:chExt cx="168897" cy="26231"/>
          </a:xfrm>
        </p:grpSpPr>
        <p:sp>
          <p:nvSpPr>
            <p:cNvPr id="519" name="Freeform 51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20" name="TextBox 52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21" name="Group 521"/>
          <p:cNvGrpSpPr/>
          <p:nvPr/>
        </p:nvGrpSpPr>
        <p:grpSpPr>
          <a:xfrm>
            <a:off x="6368007" y="6102295"/>
            <a:ext cx="487652" cy="404744"/>
            <a:chOff x="0" y="0"/>
            <a:chExt cx="168578" cy="139917"/>
          </a:xfrm>
        </p:grpSpPr>
        <p:sp>
          <p:nvSpPr>
            <p:cNvPr id="522" name="Freeform 522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23" name="TextBox 523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24" name="Group 524"/>
          <p:cNvGrpSpPr/>
          <p:nvPr/>
        </p:nvGrpSpPr>
        <p:grpSpPr>
          <a:xfrm>
            <a:off x="6368007" y="6473495"/>
            <a:ext cx="488577" cy="75879"/>
            <a:chOff x="0" y="0"/>
            <a:chExt cx="168897" cy="26231"/>
          </a:xfrm>
        </p:grpSpPr>
        <p:sp>
          <p:nvSpPr>
            <p:cNvPr id="525" name="Freeform 52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26" name="TextBox 52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27" name="Group 527"/>
          <p:cNvGrpSpPr/>
          <p:nvPr/>
        </p:nvGrpSpPr>
        <p:grpSpPr>
          <a:xfrm>
            <a:off x="6884493" y="6098777"/>
            <a:ext cx="487652" cy="408262"/>
            <a:chOff x="0" y="0"/>
            <a:chExt cx="168578" cy="141133"/>
          </a:xfrm>
        </p:grpSpPr>
        <p:sp>
          <p:nvSpPr>
            <p:cNvPr id="528" name="Freeform 528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29" name="TextBox 529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30" name="Group 530"/>
          <p:cNvGrpSpPr/>
          <p:nvPr/>
        </p:nvGrpSpPr>
        <p:grpSpPr>
          <a:xfrm>
            <a:off x="6884493" y="6473495"/>
            <a:ext cx="488577" cy="75879"/>
            <a:chOff x="0" y="0"/>
            <a:chExt cx="168897" cy="26231"/>
          </a:xfrm>
        </p:grpSpPr>
        <p:sp>
          <p:nvSpPr>
            <p:cNvPr id="531" name="Freeform 53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32" name="TextBox 53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33" name="Group 533"/>
          <p:cNvGrpSpPr/>
          <p:nvPr/>
        </p:nvGrpSpPr>
        <p:grpSpPr>
          <a:xfrm>
            <a:off x="7400980" y="6098777"/>
            <a:ext cx="487652" cy="408262"/>
            <a:chOff x="0" y="0"/>
            <a:chExt cx="168578" cy="141133"/>
          </a:xfrm>
        </p:grpSpPr>
        <p:sp>
          <p:nvSpPr>
            <p:cNvPr id="534" name="Freeform 534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35" name="TextBox 535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36" name="Group 536"/>
          <p:cNvGrpSpPr/>
          <p:nvPr/>
        </p:nvGrpSpPr>
        <p:grpSpPr>
          <a:xfrm>
            <a:off x="7400980" y="6473495"/>
            <a:ext cx="488577" cy="75879"/>
            <a:chOff x="0" y="0"/>
            <a:chExt cx="168897" cy="26231"/>
          </a:xfrm>
        </p:grpSpPr>
        <p:sp>
          <p:nvSpPr>
            <p:cNvPr id="537" name="Freeform 53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38" name="TextBox 53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39" name="Group 539"/>
          <p:cNvGrpSpPr/>
          <p:nvPr/>
        </p:nvGrpSpPr>
        <p:grpSpPr>
          <a:xfrm>
            <a:off x="7917466" y="6098777"/>
            <a:ext cx="487652" cy="408262"/>
            <a:chOff x="0" y="0"/>
            <a:chExt cx="168578" cy="141133"/>
          </a:xfrm>
        </p:grpSpPr>
        <p:sp>
          <p:nvSpPr>
            <p:cNvPr id="540" name="Freeform 540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41" name="TextBox 541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42" name="Group 542"/>
          <p:cNvGrpSpPr/>
          <p:nvPr/>
        </p:nvGrpSpPr>
        <p:grpSpPr>
          <a:xfrm>
            <a:off x="7917466" y="6473495"/>
            <a:ext cx="488577" cy="75879"/>
            <a:chOff x="0" y="0"/>
            <a:chExt cx="168897" cy="26231"/>
          </a:xfrm>
        </p:grpSpPr>
        <p:sp>
          <p:nvSpPr>
            <p:cNvPr id="543" name="Freeform 54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44" name="TextBox 54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45" name="Group 545"/>
          <p:cNvGrpSpPr/>
          <p:nvPr/>
        </p:nvGrpSpPr>
        <p:grpSpPr>
          <a:xfrm>
            <a:off x="8433953" y="6098777"/>
            <a:ext cx="1439886" cy="408262"/>
            <a:chOff x="0" y="0"/>
            <a:chExt cx="497758" cy="141133"/>
          </a:xfrm>
        </p:grpSpPr>
        <p:sp>
          <p:nvSpPr>
            <p:cNvPr id="546" name="Freeform 546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47" name="TextBox 547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48" name="Group 548"/>
          <p:cNvGrpSpPr/>
          <p:nvPr/>
        </p:nvGrpSpPr>
        <p:grpSpPr>
          <a:xfrm>
            <a:off x="8433953" y="6473495"/>
            <a:ext cx="1442615" cy="75879"/>
            <a:chOff x="0" y="0"/>
            <a:chExt cx="498701" cy="26231"/>
          </a:xfrm>
        </p:grpSpPr>
        <p:sp>
          <p:nvSpPr>
            <p:cNvPr id="549" name="Freeform 549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50" name="TextBox 550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51" name="Group 551"/>
          <p:cNvGrpSpPr/>
          <p:nvPr/>
        </p:nvGrpSpPr>
        <p:grpSpPr>
          <a:xfrm>
            <a:off x="9979981" y="6102295"/>
            <a:ext cx="6261083" cy="404744"/>
            <a:chOff x="0" y="0"/>
            <a:chExt cx="2164409" cy="139917"/>
          </a:xfrm>
        </p:grpSpPr>
        <p:sp>
          <p:nvSpPr>
            <p:cNvPr id="552" name="Freeform 552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53" name="TextBox 553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54" name="Group 554"/>
          <p:cNvGrpSpPr/>
          <p:nvPr/>
        </p:nvGrpSpPr>
        <p:grpSpPr>
          <a:xfrm>
            <a:off x="9979981" y="6473495"/>
            <a:ext cx="6272951" cy="75879"/>
            <a:chOff x="0" y="0"/>
            <a:chExt cx="2168512" cy="26231"/>
          </a:xfrm>
        </p:grpSpPr>
        <p:sp>
          <p:nvSpPr>
            <p:cNvPr id="555" name="Freeform 555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56" name="TextBox 556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57" name="Group 557"/>
          <p:cNvGrpSpPr/>
          <p:nvPr/>
        </p:nvGrpSpPr>
        <p:grpSpPr>
          <a:xfrm>
            <a:off x="2884988" y="6601676"/>
            <a:ext cx="2908177" cy="408262"/>
            <a:chOff x="0" y="0"/>
            <a:chExt cx="1005335" cy="141133"/>
          </a:xfrm>
        </p:grpSpPr>
        <p:sp>
          <p:nvSpPr>
            <p:cNvPr id="558" name="Freeform 558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59" name="TextBox 559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60" name="Group 560"/>
          <p:cNvGrpSpPr/>
          <p:nvPr/>
        </p:nvGrpSpPr>
        <p:grpSpPr>
          <a:xfrm>
            <a:off x="2884988" y="6976394"/>
            <a:ext cx="2913690" cy="75879"/>
            <a:chOff x="0" y="0"/>
            <a:chExt cx="1007241" cy="26231"/>
          </a:xfrm>
        </p:grpSpPr>
        <p:sp>
          <p:nvSpPr>
            <p:cNvPr id="561" name="Freeform 561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62" name="TextBox 562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63" name="Group 563"/>
          <p:cNvGrpSpPr/>
          <p:nvPr/>
        </p:nvGrpSpPr>
        <p:grpSpPr>
          <a:xfrm>
            <a:off x="5851520" y="6605193"/>
            <a:ext cx="487652" cy="404744"/>
            <a:chOff x="0" y="0"/>
            <a:chExt cx="168578" cy="139917"/>
          </a:xfrm>
        </p:grpSpPr>
        <p:sp>
          <p:nvSpPr>
            <p:cNvPr id="564" name="Freeform 564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65" name="TextBox 565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66" name="Group 566"/>
          <p:cNvGrpSpPr/>
          <p:nvPr/>
        </p:nvGrpSpPr>
        <p:grpSpPr>
          <a:xfrm>
            <a:off x="5851520" y="6976394"/>
            <a:ext cx="488577" cy="75879"/>
            <a:chOff x="0" y="0"/>
            <a:chExt cx="168897" cy="26231"/>
          </a:xfrm>
        </p:grpSpPr>
        <p:sp>
          <p:nvSpPr>
            <p:cNvPr id="567" name="Freeform 56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68" name="TextBox 56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69" name="Group 569"/>
          <p:cNvGrpSpPr/>
          <p:nvPr/>
        </p:nvGrpSpPr>
        <p:grpSpPr>
          <a:xfrm>
            <a:off x="6368007" y="6608711"/>
            <a:ext cx="487652" cy="404744"/>
            <a:chOff x="0" y="0"/>
            <a:chExt cx="168578" cy="139917"/>
          </a:xfrm>
        </p:grpSpPr>
        <p:sp>
          <p:nvSpPr>
            <p:cNvPr id="570" name="Freeform 570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71" name="TextBox 571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72" name="Group 572"/>
          <p:cNvGrpSpPr/>
          <p:nvPr/>
        </p:nvGrpSpPr>
        <p:grpSpPr>
          <a:xfrm>
            <a:off x="6368007" y="6979912"/>
            <a:ext cx="488577" cy="75879"/>
            <a:chOff x="0" y="0"/>
            <a:chExt cx="168897" cy="26231"/>
          </a:xfrm>
        </p:grpSpPr>
        <p:sp>
          <p:nvSpPr>
            <p:cNvPr id="573" name="Freeform 57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74" name="TextBox 57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75" name="Group 575"/>
          <p:cNvGrpSpPr/>
          <p:nvPr/>
        </p:nvGrpSpPr>
        <p:grpSpPr>
          <a:xfrm>
            <a:off x="6884493" y="6605193"/>
            <a:ext cx="487652" cy="408262"/>
            <a:chOff x="0" y="0"/>
            <a:chExt cx="168578" cy="141133"/>
          </a:xfrm>
        </p:grpSpPr>
        <p:sp>
          <p:nvSpPr>
            <p:cNvPr id="576" name="Freeform 576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77" name="TextBox 577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78" name="Group 578"/>
          <p:cNvGrpSpPr/>
          <p:nvPr/>
        </p:nvGrpSpPr>
        <p:grpSpPr>
          <a:xfrm>
            <a:off x="6884493" y="6979912"/>
            <a:ext cx="488577" cy="75879"/>
            <a:chOff x="0" y="0"/>
            <a:chExt cx="168897" cy="26231"/>
          </a:xfrm>
        </p:grpSpPr>
        <p:sp>
          <p:nvSpPr>
            <p:cNvPr id="579" name="Freeform 57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80" name="TextBox 58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81" name="Group 581"/>
          <p:cNvGrpSpPr/>
          <p:nvPr/>
        </p:nvGrpSpPr>
        <p:grpSpPr>
          <a:xfrm>
            <a:off x="7400980" y="6605193"/>
            <a:ext cx="487652" cy="408262"/>
            <a:chOff x="0" y="0"/>
            <a:chExt cx="168578" cy="141133"/>
          </a:xfrm>
        </p:grpSpPr>
        <p:sp>
          <p:nvSpPr>
            <p:cNvPr id="582" name="Freeform 582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83" name="TextBox 583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84" name="Group 584"/>
          <p:cNvGrpSpPr/>
          <p:nvPr/>
        </p:nvGrpSpPr>
        <p:grpSpPr>
          <a:xfrm>
            <a:off x="7400980" y="6979912"/>
            <a:ext cx="488577" cy="75879"/>
            <a:chOff x="0" y="0"/>
            <a:chExt cx="168897" cy="26231"/>
          </a:xfrm>
        </p:grpSpPr>
        <p:sp>
          <p:nvSpPr>
            <p:cNvPr id="585" name="Freeform 58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86" name="TextBox 58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87" name="Group 587"/>
          <p:cNvGrpSpPr/>
          <p:nvPr/>
        </p:nvGrpSpPr>
        <p:grpSpPr>
          <a:xfrm>
            <a:off x="7917466" y="6605193"/>
            <a:ext cx="487652" cy="408262"/>
            <a:chOff x="0" y="0"/>
            <a:chExt cx="168578" cy="141133"/>
          </a:xfrm>
        </p:grpSpPr>
        <p:sp>
          <p:nvSpPr>
            <p:cNvPr id="588" name="Freeform 588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89" name="TextBox 589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90" name="Group 590"/>
          <p:cNvGrpSpPr/>
          <p:nvPr/>
        </p:nvGrpSpPr>
        <p:grpSpPr>
          <a:xfrm>
            <a:off x="7917466" y="6979912"/>
            <a:ext cx="488577" cy="75879"/>
            <a:chOff x="0" y="0"/>
            <a:chExt cx="168897" cy="26231"/>
          </a:xfrm>
        </p:grpSpPr>
        <p:sp>
          <p:nvSpPr>
            <p:cNvPr id="591" name="Freeform 59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92" name="TextBox 59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93" name="Group 593"/>
          <p:cNvGrpSpPr/>
          <p:nvPr/>
        </p:nvGrpSpPr>
        <p:grpSpPr>
          <a:xfrm>
            <a:off x="8433953" y="6605193"/>
            <a:ext cx="1439886" cy="408262"/>
            <a:chOff x="0" y="0"/>
            <a:chExt cx="497758" cy="141133"/>
          </a:xfrm>
        </p:grpSpPr>
        <p:sp>
          <p:nvSpPr>
            <p:cNvPr id="594" name="Freeform 594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95" name="TextBox 595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96" name="Group 596"/>
          <p:cNvGrpSpPr/>
          <p:nvPr/>
        </p:nvGrpSpPr>
        <p:grpSpPr>
          <a:xfrm>
            <a:off x="8433953" y="6979912"/>
            <a:ext cx="1442615" cy="75879"/>
            <a:chOff x="0" y="0"/>
            <a:chExt cx="498701" cy="26231"/>
          </a:xfrm>
        </p:grpSpPr>
        <p:sp>
          <p:nvSpPr>
            <p:cNvPr id="597" name="Freeform 597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598" name="TextBox 598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599" name="Group 599"/>
          <p:cNvGrpSpPr/>
          <p:nvPr/>
        </p:nvGrpSpPr>
        <p:grpSpPr>
          <a:xfrm>
            <a:off x="9979981" y="6608711"/>
            <a:ext cx="6261083" cy="404744"/>
            <a:chOff x="0" y="0"/>
            <a:chExt cx="2164409" cy="139917"/>
          </a:xfrm>
        </p:grpSpPr>
        <p:sp>
          <p:nvSpPr>
            <p:cNvPr id="600" name="Freeform 600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01" name="TextBox 601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02" name="Group 602"/>
          <p:cNvGrpSpPr/>
          <p:nvPr/>
        </p:nvGrpSpPr>
        <p:grpSpPr>
          <a:xfrm>
            <a:off x="9979981" y="6979912"/>
            <a:ext cx="6272951" cy="75879"/>
            <a:chOff x="0" y="0"/>
            <a:chExt cx="2168512" cy="26231"/>
          </a:xfrm>
        </p:grpSpPr>
        <p:sp>
          <p:nvSpPr>
            <p:cNvPr id="603" name="Freeform 603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04" name="TextBox 604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05" name="Group 605"/>
          <p:cNvGrpSpPr/>
          <p:nvPr/>
        </p:nvGrpSpPr>
        <p:grpSpPr>
          <a:xfrm>
            <a:off x="2894342" y="7108092"/>
            <a:ext cx="2908177" cy="408262"/>
            <a:chOff x="0" y="0"/>
            <a:chExt cx="1005335" cy="141133"/>
          </a:xfrm>
        </p:grpSpPr>
        <p:sp>
          <p:nvSpPr>
            <p:cNvPr id="606" name="Freeform 606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07" name="TextBox 607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08" name="Group 608"/>
          <p:cNvGrpSpPr/>
          <p:nvPr/>
        </p:nvGrpSpPr>
        <p:grpSpPr>
          <a:xfrm>
            <a:off x="2894342" y="7482811"/>
            <a:ext cx="2913690" cy="75879"/>
            <a:chOff x="0" y="0"/>
            <a:chExt cx="1007241" cy="26231"/>
          </a:xfrm>
        </p:grpSpPr>
        <p:sp>
          <p:nvSpPr>
            <p:cNvPr id="609" name="Freeform 609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10" name="TextBox 610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11" name="Group 611"/>
          <p:cNvGrpSpPr/>
          <p:nvPr/>
        </p:nvGrpSpPr>
        <p:grpSpPr>
          <a:xfrm>
            <a:off x="5861806" y="7111610"/>
            <a:ext cx="487652" cy="404744"/>
            <a:chOff x="0" y="0"/>
            <a:chExt cx="168578" cy="139917"/>
          </a:xfrm>
        </p:grpSpPr>
        <p:sp>
          <p:nvSpPr>
            <p:cNvPr id="612" name="Freeform 612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13" name="TextBox 613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14" name="Group 614"/>
          <p:cNvGrpSpPr/>
          <p:nvPr/>
        </p:nvGrpSpPr>
        <p:grpSpPr>
          <a:xfrm>
            <a:off x="5861806" y="7482811"/>
            <a:ext cx="488577" cy="75879"/>
            <a:chOff x="0" y="0"/>
            <a:chExt cx="168897" cy="26231"/>
          </a:xfrm>
        </p:grpSpPr>
        <p:sp>
          <p:nvSpPr>
            <p:cNvPr id="615" name="Freeform 61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16" name="TextBox 61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17" name="Group 617"/>
          <p:cNvGrpSpPr/>
          <p:nvPr/>
        </p:nvGrpSpPr>
        <p:grpSpPr>
          <a:xfrm>
            <a:off x="6378292" y="7115128"/>
            <a:ext cx="487652" cy="404744"/>
            <a:chOff x="0" y="0"/>
            <a:chExt cx="168578" cy="139917"/>
          </a:xfrm>
        </p:grpSpPr>
        <p:sp>
          <p:nvSpPr>
            <p:cNvPr id="618" name="Freeform 618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19" name="TextBox 619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20" name="Group 620"/>
          <p:cNvGrpSpPr/>
          <p:nvPr/>
        </p:nvGrpSpPr>
        <p:grpSpPr>
          <a:xfrm>
            <a:off x="6378292" y="7486329"/>
            <a:ext cx="488577" cy="75879"/>
            <a:chOff x="0" y="0"/>
            <a:chExt cx="168897" cy="26231"/>
          </a:xfrm>
        </p:grpSpPr>
        <p:sp>
          <p:nvSpPr>
            <p:cNvPr id="621" name="Freeform 62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22" name="TextBox 62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23" name="Group 623"/>
          <p:cNvGrpSpPr/>
          <p:nvPr/>
        </p:nvGrpSpPr>
        <p:grpSpPr>
          <a:xfrm>
            <a:off x="6894779" y="7111610"/>
            <a:ext cx="487652" cy="408262"/>
            <a:chOff x="0" y="0"/>
            <a:chExt cx="168578" cy="141133"/>
          </a:xfrm>
        </p:grpSpPr>
        <p:sp>
          <p:nvSpPr>
            <p:cNvPr id="624" name="Freeform 624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25" name="TextBox 625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26" name="Group 626"/>
          <p:cNvGrpSpPr/>
          <p:nvPr/>
        </p:nvGrpSpPr>
        <p:grpSpPr>
          <a:xfrm>
            <a:off x="6894779" y="7486329"/>
            <a:ext cx="488577" cy="75879"/>
            <a:chOff x="0" y="0"/>
            <a:chExt cx="168897" cy="26231"/>
          </a:xfrm>
        </p:grpSpPr>
        <p:sp>
          <p:nvSpPr>
            <p:cNvPr id="627" name="Freeform 62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28" name="TextBox 62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29" name="Group 629"/>
          <p:cNvGrpSpPr/>
          <p:nvPr/>
        </p:nvGrpSpPr>
        <p:grpSpPr>
          <a:xfrm>
            <a:off x="7411265" y="7111610"/>
            <a:ext cx="487652" cy="408262"/>
            <a:chOff x="0" y="0"/>
            <a:chExt cx="168578" cy="141133"/>
          </a:xfrm>
        </p:grpSpPr>
        <p:sp>
          <p:nvSpPr>
            <p:cNvPr id="630" name="Freeform 630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31" name="TextBox 631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32" name="Group 632"/>
          <p:cNvGrpSpPr/>
          <p:nvPr/>
        </p:nvGrpSpPr>
        <p:grpSpPr>
          <a:xfrm>
            <a:off x="7411265" y="7486329"/>
            <a:ext cx="488577" cy="75879"/>
            <a:chOff x="0" y="0"/>
            <a:chExt cx="168897" cy="26231"/>
          </a:xfrm>
        </p:grpSpPr>
        <p:sp>
          <p:nvSpPr>
            <p:cNvPr id="633" name="Freeform 63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34" name="TextBox 63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35" name="Group 635"/>
          <p:cNvGrpSpPr/>
          <p:nvPr/>
        </p:nvGrpSpPr>
        <p:grpSpPr>
          <a:xfrm>
            <a:off x="7927752" y="7111610"/>
            <a:ext cx="487652" cy="408262"/>
            <a:chOff x="0" y="0"/>
            <a:chExt cx="168578" cy="141133"/>
          </a:xfrm>
        </p:grpSpPr>
        <p:sp>
          <p:nvSpPr>
            <p:cNvPr id="636" name="Freeform 636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37" name="TextBox 637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38" name="Group 638"/>
          <p:cNvGrpSpPr/>
          <p:nvPr/>
        </p:nvGrpSpPr>
        <p:grpSpPr>
          <a:xfrm>
            <a:off x="7927752" y="7486329"/>
            <a:ext cx="488577" cy="75879"/>
            <a:chOff x="0" y="0"/>
            <a:chExt cx="168897" cy="26231"/>
          </a:xfrm>
        </p:grpSpPr>
        <p:sp>
          <p:nvSpPr>
            <p:cNvPr id="639" name="Freeform 63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40" name="TextBox 64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41" name="Group 641"/>
          <p:cNvGrpSpPr/>
          <p:nvPr/>
        </p:nvGrpSpPr>
        <p:grpSpPr>
          <a:xfrm>
            <a:off x="8441550" y="7111610"/>
            <a:ext cx="1439886" cy="408262"/>
            <a:chOff x="0" y="0"/>
            <a:chExt cx="497758" cy="141133"/>
          </a:xfrm>
        </p:grpSpPr>
        <p:sp>
          <p:nvSpPr>
            <p:cNvPr id="642" name="Freeform 642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43" name="TextBox 643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44" name="Group 644"/>
          <p:cNvGrpSpPr/>
          <p:nvPr/>
        </p:nvGrpSpPr>
        <p:grpSpPr>
          <a:xfrm>
            <a:off x="8441550" y="7486329"/>
            <a:ext cx="1442615" cy="75879"/>
            <a:chOff x="0" y="0"/>
            <a:chExt cx="498701" cy="26231"/>
          </a:xfrm>
        </p:grpSpPr>
        <p:sp>
          <p:nvSpPr>
            <p:cNvPr id="645" name="Freeform 645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46" name="TextBox 646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47" name="Group 647"/>
          <p:cNvGrpSpPr/>
          <p:nvPr/>
        </p:nvGrpSpPr>
        <p:grpSpPr>
          <a:xfrm>
            <a:off x="9991849" y="7115128"/>
            <a:ext cx="6261083" cy="404744"/>
            <a:chOff x="0" y="0"/>
            <a:chExt cx="2164409" cy="139917"/>
          </a:xfrm>
        </p:grpSpPr>
        <p:sp>
          <p:nvSpPr>
            <p:cNvPr id="648" name="Freeform 648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49" name="TextBox 649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50" name="Group 650"/>
          <p:cNvGrpSpPr/>
          <p:nvPr/>
        </p:nvGrpSpPr>
        <p:grpSpPr>
          <a:xfrm>
            <a:off x="9991849" y="7486329"/>
            <a:ext cx="6272951" cy="75879"/>
            <a:chOff x="0" y="0"/>
            <a:chExt cx="2168512" cy="26231"/>
          </a:xfrm>
        </p:grpSpPr>
        <p:sp>
          <p:nvSpPr>
            <p:cNvPr id="651" name="Freeform 651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52" name="TextBox 652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53" name="Group 653"/>
          <p:cNvGrpSpPr/>
          <p:nvPr/>
        </p:nvGrpSpPr>
        <p:grpSpPr>
          <a:xfrm>
            <a:off x="2894342" y="7614509"/>
            <a:ext cx="2908177" cy="408262"/>
            <a:chOff x="0" y="0"/>
            <a:chExt cx="1005335" cy="141133"/>
          </a:xfrm>
        </p:grpSpPr>
        <p:sp>
          <p:nvSpPr>
            <p:cNvPr id="654" name="Freeform 654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55" name="TextBox 655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56" name="Group 656"/>
          <p:cNvGrpSpPr/>
          <p:nvPr/>
        </p:nvGrpSpPr>
        <p:grpSpPr>
          <a:xfrm>
            <a:off x="2894342" y="7989228"/>
            <a:ext cx="2913690" cy="75879"/>
            <a:chOff x="0" y="0"/>
            <a:chExt cx="1007241" cy="26231"/>
          </a:xfrm>
        </p:grpSpPr>
        <p:sp>
          <p:nvSpPr>
            <p:cNvPr id="657" name="Freeform 657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58" name="TextBox 658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59" name="Group 659"/>
          <p:cNvGrpSpPr/>
          <p:nvPr/>
        </p:nvGrpSpPr>
        <p:grpSpPr>
          <a:xfrm>
            <a:off x="5861806" y="7618027"/>
            <a:ext cx="487652" cy="404744"/>
            <a:chOff x="0" y="0"/>
            <a:chExt cx="168578" cy="139917"/>
          </a:xfrm>
        </p:grpSpPr>
        <p:sp>
          <p:nvSpPr>
            <p:cNvPr id="660" name="Freeform 660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61" name="TextBox 661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62" name="Group 662"/>
          <p:cNvGrpSpPr/>
          <p:nvPr/>
        </p:nvGrpSpPr>
        <p:grpSpPr>
          <a:xfrm>
            <a:off x="5861806" y="7989228"/>
            <a:ext cx="488577" cy="75879"/>
            <a:chOff x="0" y="0"/>
            <a:chExt cx="168897" cy="26231"/>
          </a:xfrm>
        </p:grpSpPr>
        <p:sp>
          <p:nvSpPr>
            <p:cNvPr id="663" name="Freeform 66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64" name="TextBox 66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65" name="Group 665"/>
          <p:cNvGrpSpPr/>
          <p:nvPr/>
        </p:nvGrpSpPr>
        <p:grpSpPr>
          <a:xfrm>
            <a:off x="6378292" y="7621545"/>
            <a:ext cx="487652" cy="404744"/>
            <a:chOff x="0" y="0"/>
            <a:chExt cx="168578" cy="139917"/>
          </a:xfrm>
        </p:grpSpPr>
        <p:sp>
          <p:nvSpPr>
            <p:cNvPr id="666" name="Freeform 666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67" name="TextBox 667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68" name="Group 668"/>
          <p:cNvGrpSpPr/>
          <p:nvPr/>
        </p:nvGrpSpPr>
        <p:grpSpPr>
          <a:xfrm>
            <a:off x="6378292" y="7992745"/>
            <a:ext cx="488577" cy="75879"/>
            <a:chOff x="0" y="0"/>
            <a:chExt cx="168897" cy="26231"/>
          </a:xfrm>
        </p:grpSpPr>
        <p:sp>
          <p:nvSpPr>
            <p:cNvPr id="669" name="Freeform 66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70" name="TextBox 67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71" name="Group 671"/>
          <p:cNvGrpSpPr/>
          <p:nvPr/>
        </p:nvGrpSpPr>
        <p:grpSpPr>
          <a:xfrm>
            <a:off x="6894779" y="7618027"/>
            <a:ext cx="487652" cy="408262"/>
            <a:chOff x="0" y="0"/>
            <a:chExt cx="168578" cy="141133"/>
          </a:xfrm>
        </p:grpSpPr>
        <p:sp>
          <p:nvSpPr>
            <p:cNvPr id="672" name="Freeform 672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73" name="TextBox 673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74" name="Group 674"/>
          <p:cNvGrpSpPr/>
          <p:nvPr/>
        </p:nvGrpSpPr>
        <p:grpSpPr>
          <a:xfrm>
            <a:off x="6894779" y="7992745"/>
            <a:ext cx="488577" cy="75879"/>
            <a:chOff x="0" y="0"/>
            <a:chExt cx="168897" cy="26231"/>
          </a:xfrm>
        </p:grpSpPr>
        <p:sp>
          <p:nvSpPr>
            <p:cNvPr id="675" name="Freeform 67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76" name="TextBox 67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77" name="Group 677"/>
          <p:cNvGrpSpPr/>
          <p:nvPr/>
        </p:nvGrpSpPr>
        <p:grpSpPr>
          <a:xfrm>
            <a:off x="7411265" y="7618027"/>
            <a:ext cx="487652" cy="408262"/>
            <a:chOff x="0" y="0"/>
            <a:chExt cx="168578" cy="141133"/>
          </a:xfrm>
        </p:grpSpPr>
        <p:sp>
          <p:nvSpPr>
            <p:cNvPr id="678" name="Freeform 678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79" name="TextBox 679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80" name="Group 680"/>
          <p:cNvGrpSpPr/>
          <p:nvPr/>
        </p:nvGrpSpPr>
        <p:grpSpPr>
          <a:xfrm>
            <a:off x="7411265" y="7992745"/>
            <a:ext cx="488577" cy="75879"/>
            <a:chOff x="0" y="0"/>
            <a:chExt cx="168897" cy="26231"/>
          </a:xfrm>
        </p:grpSpPr>
        <p:sp>
          <p:nvSpPr>
            <p:cNvPr id="681" name="Freeform 68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82" name="TextBox 68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83" name="Group 683"/>
          <p:cNvGrpSpPr/>
          <p:nvPr/>
        </p:nvGrpSpPr>
        <p:grpSpPr>
          <a:xfrm>
            <a:off x="7927752" y="7618027"/>
            <a:ext cx="487652" cy="408262"/>
            <a:chOff x="0" y="0"/>
            <a:chExt cx="168578" cy="141133"/>
          </a:xfrm>
        </p:grpSpPr>
        <p:sp>
          <p:nvSpPr>
            <p:cNvPr id="684" name="Freeform 684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85" name="TextBox 685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86" name="Group 686"/>
          <p:cNvGrpSpPr/>
          <p:nvPr/>
        </p:nvGrpSpPr>
        <p:grpSpPr>
          <a:xfrm>
            <a:off x="7927752" y="7992745"/>
            <a:ext cx="488577" cy="75879"/>
            <a:chOff x="0" y="0"/>
            <a:chExt cx="168897" cy="26231"/>
          </a:xfrm>
        </p:grpSpPr>
        <p:sp>
          <p:nvSpPr>
            <p:cNvPr id="687" name="Freeform 68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88" name="TextBox 68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89" name="Group 689"/>
          <p:cNvGrpSpPr/>
          <p:nvPr/>
        </p:nvGrpSpPr>
        <p:grpSpPr>
          <a:xfrm>
            <a:off x="8441550" y="7618027"/>
            <a:ext cx="1439886" cy="408262"/>
            <a:chOff x="0" y="0"/>
            <a:chExt cx="497758" cy="141133"/>
          </a:xfrm>
        </p:grpSpPr>
        <p:sp>
          <p:nvSpPr>
            <p:cNvPr id="690" name="Freeform 690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91" name="TextBox 691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92" name="Group 692"/>
          <p:cNvGrpSpPr/>
          <p:nvPr/>
        </p:nvGrpSpPr>
        <p:grpSpPr>
          <a:xfrm>
            <a:off x="8441550" y="7992745"/>
            <a:ext cx="1442615" cy="75879"/>
            <a:chOff x="0" y="0"/>
            <a:chExt cx="498701" cy="26231"/>
          </a:xfrm>
        </p:grpSpPr>
        <p:sp>
          <p:nvSpPr>
            <p:cNvPr id="693" name="Freeform 693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694" name="TextBox 694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95" name="Group 695"/>
          <p:cNvGrpSpPr/>
          <p:nvPr/>
        </p:nvGrpSpPr>
        <p:grpSpPr>
          <a:xfrm>
            <a:off x="9991849" y="7621545"/>
            <a:ext cx="6261083" cy="404744"/>
            <a:chOff x="0" y="0"/>
            <a:chExt cx="2164409" cy="139917"/>
          </a:xfrm>
        </p:grpSpPr>
        <p:sp>
          <p:nvSpPr>
            <p:cNvPr id="696" name="Freeform 696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97" name="TextBox 697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698" name="Group 698"/>
          <p:cNvGrpSpPr/>
          <p:nvPr/>
        </p:nvGrpSpPr>
        <p:grpSpPr>
          <a:xfrm>
            <a:off x="9991849" y="7992745"/>
            <a:ext cx="6272951" cy="75879"/>
            <a:chOff x="0" y="0"/>
            <a:chExt cx="2168512" cy="26231"/>
          </a:xfrm>
        </p:grpSpPr>
        <p:sp>
          <p:nvSpPr>
            <p:cNvPr id="699" name="Freeform 699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00" name="TextBox 700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01" name="Group 701"/>
          <p:cNvGrpSpPr/>
          <p:nvPr/>
        </p:nvGrpSpPr>
        <p:grpSpPr>
          <a:xfrm>
            <a:off x="2894342" y="8120926"/>
            <a:ext cx="2908177" cy="408262"/>
            <a:chOff x="0" y="0"/>
            <a:chExt cx="1005335" cy="141133"/>
          </a:xfrm>
        </p:grpSpPr>
        <p:sp>
          <p:nvSpPr>
            <p:cNvPr id="702" name="Freeform 702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03" name="TextBox 703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04" name="Group 704"/>
          <p:cNvGrpSpPr/>
          <p:nvPr/>
        </p:nvGrpSpPr>
        <p:grpSpPr>
          <a:xfrm>
            <a:off x="2894342" y="8495644"/>
            <a:ext cx="2913690" cy="75879"/>
            <a:chOff x="0" y="0"/>
            <a:chExt cx="1007241" cy="26231"/>
          </a:xfrm>
        </p:grpSpPr>
        <p:sp>
          <p:nvSpPr>
            <p:cNvPr id="705" name="Freeform 705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06" name="TextBox 706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07" name="Group 707"/>
          <p:cNvGrpSpPr/>
          <p:nvPr/>
        </p:nvGrpSpPr>
        <p:grpSpPr>
          <a:xfrm>
            <a:off x="5861806" y="8124444"/>
            <a:ext cx="487652" cy="404744"/>
            <a:chOff x="0" y="0"/>
            <a:chExt cx="168578" cy="139917"/>
          </a:xfrm>
        </p:grpSpPr>
        <p:sp>
          <p:nvSpPr>
            <p:cNvPr id="708" name="Freeform 708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09" name="TextBox 709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10" name="Group 710"/>
          <p:cNvGrpSpPr/>
          <p:nvPr/>
        </p:nvGrpSpPr>
        <p:grpSpPr>
          <a:xfrm>
            <a:off x="5861806" y="8495644"/>
            <a:ext cx="488577" cy="75879"/>
            <a:chOff x="0" y="0"/>
            <a:chExt cx="168897" cy="26231"/>
          </a:xfrm>
        </p:grpSpPr>
        <p:sp>
          <p:nvSpPr>
            <p:cNvPr id="711" name="Freeform 71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12" name="TextBox 71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13" name="Group 713"/>
          <p:cNvGrpSpPr/>
          <p:nvPr/>
        </p:nvGrpSpPr>
        <p:grpSpPr>
          <a:xfrm>
            <a:off x="6378292" y="8127962"/>
            <a:ext cx="487652" cy="404744"/>
            <a:chOff x="0" y="0"/>
            <a:chExt cx="168578" cy="139917"/>
          </a:xfrm>
        </p:grpSpPr>
        <p:sp>
          <p:nvSpPr>
            <p:cNvPr id="714" name="Freeform 714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15" name="TextBox 715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16" name="Group 716"/>
          <p:cNvGrpSpPr/>
          <p:nvPr/>
        </p:nvGrpSpPr>
        <p:grpSpPr>
          <a:xfrm>
            <a:off x="6378292" y="8499162"/>
            <a:ext cx="488577" cy="75879"/>
            <a:chOff x="0" y="0"/>
            <a:chExt cx="168897" cy="26231"/>
          </a:xfrm>
        </p:grpSpPr>
        <p:sp>
          <p:nvSpPr>
            <p:cNvPr id="717" name="Freeform 71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18" name="TextBox 71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19" name="Group 719"/>
          <p:cNvGrpSpPr/>
          <p:nvPr/>
        </p:nvGrpSpPr>
        <p:grpSpPr>
          <a:xfrm>
            <a:off x="6894779" y="8124444"/>
            <a:ext cx="487652" cy="408262"/>
            <a:chOff x="0" y="0"/>
            <a:chExt cx="168578" cy="141133"/>
          </a:xfrm>
        </p:grpSpPr>
        <p:sp>
          <p:nvSpPr>
            <p:cNvPr id="720" name="Freeform 720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21" name="TextBox 721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22" name="Group 722"/>
          <p:cNvGrpSpPr/>
          <p:nvPr/>
        </p:nvGrpSpPr>
        <p:grpSpPr>
          <a:xfrm>
            <a:off x="6894779" y="8499162"/>
            <a:ext cx="488577" cy="75879"/>
            <a:chOff x="0" y="0"/>
            <a:chExt cx="168897" cy="26231"/>
          </a:xfrm>
        </p:grpSpPr>
        <p:sp>
          <p:nvSpPr>
            <p:cNvPr id="723" name="Freeform 72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24" name="TextBox 72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25" name="Group 725"/>
          <p:cNvGrpSpPr/>
          <p:nvPr/>
        </p:nvGrpSpPr>
        <p:grpSpPr>
          <a:xfrm>
            <a:off x="7411265" y="8124444"/>
            <a:ext cx="487652" cy="408262"/>
            <a:chOff x="0" y="0"/>
            <a:chExt cx="168578" cy="141133"/>
          </a:xfrm>
        </p:grpSpPr>
        <p:sp>
          <p:nvSpPr>
            <p:cNvPr id="726" name="Freeform 726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27" name="TextBox 727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28" name="Group 728"/>
          <p:cNvGrpSpPr/>
          <p:nvPr/>
        </p:nvGrpSpPr>
        <p:grpSpPr>
          <a:xfrm>
            <a:off x="7411265" y="8499162"/>
            <a:ext cx="488577" cy="75879"/>
            <a:chOff x="0" y="0"/>
            <a:chExt cx="168897" cy="26231"/>
          </a:xfrm>
        </p:grpSpPr>
        <p:sp>
          <p:nvSpPr>
            <p:cNvPr id="729" name="Freeform 72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30" name="TextBox 73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31" name="Group 731"/>
          <p:cNvGrpSpPr/>
          <p:nvPr/>
        </p:nvGrpSpPr>
        <p:grpSpPr>
          <a:xfrm>
            <a:off x="7927752" y="8124444"/>
            <a:ext cx="487652" cy="408262"/>
            <a:chOff x="0" y="0"/>
            <a:chExt cx="168578" cy="141133"/>
          </a:xfrm>
        </p:grpSpPr>
        <p:sp>
          <p:nvSpPr>
            <p:cNvPr id="732" name="Freeform 732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33" name="TextBox 733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34" name="Group 734"/>
          <p:cNvGrpSpPr/>
          <p:nvPr/>
        </p:nvGrpSpPr>
        <p:grpSpPr>
          <a:xfrm>
            <a:off x="7927752" y="8499162"/>
            <a:ext cx="488577" cy="75879"/>
            <a:chOff x="0" y="0"/>
            <a:chExt cx="168897" cy="26231"/>
          </a:xfrm>
        </p:grpSpPr>
        <p:sp>
          <p:nvSpPr>
            <p:cNvPr id="735" name="Freeform 73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36" name="TextBox 73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37" name="Group 737"/>
          <p:cNvGrpSpPr/>
          <p:nvPr/>
        </p:nvGrpSpPr>
        <p:grpSpPr>
          <a:xfrm>
            <a:off x="8441550" y="8124444"/>
            <a:ext cx="1439886" cy="408262"/>
            <a:chOff x="0" y="0"/>
            <a:chExt cx="497758" cy="141133"/>
          </a:xfrm>
        </p:grpSpPr>
        <p:sp>
          <p:nvSpPr>
            <p:cNvPr id="738" name="Freeform 738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39" name="TextBox 739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40" name="Group 740"/>
          <p:cNvGrpSpPr/>
          <p:nvPr/>
        </p:nvGrpSpPr>
        <p:grpSpPr>
          <a:xfrm>
            <a:off x="8441550" y="8499162"/>
            <a:ext cx="1442615" cy="75879"/>
            <a:chOff x="0" y="0"/>
            <a:chExt cx="498701" cy="26231"/>
          </a:xfrm>
        </p:grpSpPr>
        <p:sp>
          <p:nvSpPr>
            <p:cNvPr id="741" name="Freeform 741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42" name="TextBox 742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43" name="Group 743"/>
          <p:cNvGrpSpPr/>
          <p:nvPr/>
        </p:nvGrpSpPr>
        <p:grpSpPr>
          <a:xfrm>
            <a:off x="9991849" y="8127962"/>
            <a:ext cx="6261083" cy="404744"/>
            <a:chOff x="0" y="0"/>
            <a:chExt cx="2164409" cy="139917"/>
          </a:xfrm>
        </p:grpSpPr>
        <p:sp>
          <p:nvSpPr>
            <p:cNvPr id="744" name="Freeform 744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45" name="TextBox 745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46" name="Group 746"/>
          <p:cNvGrpSpPr/>
          <p:nvPr/>
        </p:nvGrpSpPr>
        <p:grpSpPr>
          <a:xfrm>
            <a:off x="9991849" y="8499162"/>
            <a:ext cx="6272951" cy="75879"/>
            <a:chOff x="0" y="0"/>
            <a:chExt cx="2168512" cy="26231"/>
          </a:xfrm>
        </p:grpSpPr>
        <p:sp>
          <p:nvSpPr>
            <p:cNvPr id="747" name="Freeform 747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48" name="TextBox 748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49" name="Group 749"/>
          <p:cNvGrpSpPr/>
          <p:nvPr/>
        </p:nvGrpSpPr>
        <p:grpSpPr>
          <a:xfrm>
            <a:off x="2894342" y="8627343"/>
            <a:ext cx="2908177" cy="408262"/>
            <a:chOff x="0" y="0"/>
            <a:chExt cx="1005335" cy="141133"/>
          </a:xfrm>
        </p:grpSpPr>
        <p:sp>
          <p:nvSpPr>
            <p:cNvPr id="750" name="Freeform 750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51" name="TextBox 751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52" name="Group 752"/>
          <p:cNvGrpSpPr/>
          <p:nvPr/>
        </p:nvGrpSpPr>
        <p:grpSpPr>
          <a:xfrm>
            <a:off x="2894342" y="9002061"/>
            <a:ext cx="2913690" cy="75879"/>
            <a:chOff x="0" y="0"/>
            <a:chExt cx="1007241" cy="26231"/>
          </a:xfrm>
        </p:grpSpPr>
        <p:sp>
          <p:nvSpPr>
            <p:cNvPr id="753" name="Freeform 753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54" name="TextBox 754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55" name="Group 755"/>
          <p:cNvGrpSpPr/>
          <p:nvPr/>
        </p:nvGrpSpPr>
        <p:grpSpPr>
          <a:xfrm>
            <a:off x="5861806" y="8630860"/>
            <a:ext cx="487652" cy="404744"/>
            <a:chOff x="0" y="0"/>
            <a:chExt cx="168578" cy="139917"/>
          </a:xfrm>
        </p:grpSpPr>
        <p:sp>
          <p:nvSpPr>
            <p:cNvPr id="756" name="Freeform 756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57" name="TextBox 757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58" name="Group 758"/>
          <p:cNvGrpSpPr/>
          <p:nvPr/>
        </p:nvGrpSpPr>
        <p:grpSpPr>
          <a:xfrm>
            <a:off x="5861806" y="9002061"/>
            <a:ext cx="488577" cy="75879"/>
            <a:chOff x="0" y="0"/>
            <a:chExt cx="168897" cy="26231"/>
          </a:xfrm>
        </p:grpSpPr>
        <p:sp>
          <p:nvSpPr>
            <p:cNvPr id="759" name="Freeform 75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60" name="TextBox 76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61" name="Group 761"/>
          <p:cNvGrpSpPr/>
          <p:nvPr/>
        </p:nvGrpSpPr>
        <p:grpSpPr>
          <a:xfrm>
            <a:off x="6378292" y="8634378"/>
            <a:ext cx="487652" cy="404744"/>
            <a:chOff x="0" y="0"/>
            <a:chExt cx="168578" cy="139917"/>
          </a:xfrm>
        </p:grpSpPr>
        <p:sp>
          <p:nvSpPr>
            <p:cNvPr id="762" name="Freeform 762"/>
            <p:cNvSpPr/>
            <p:nvPr/>
          </p:nvSpPr>
          <p:spPr>
            <a:xfrm>
              <a:off x="0" y="0"/>
              <a:ext cx="168578" cy="139917"/>
            </a:xfrm>
            <a:custGeom>
              <a:avLst/>
              <a:gdLst/>
              <a:ahLst/>
              <a:cxnLst/>
              <a:rect l="l" t="t" r="r" b="b"/>
              <a:pathLst>
                <a:path w="168578" h="139917">
                  <a:moveTo>
                    <a:pt x="0" y="0"/>
                  </a:moveTo>
                  <a:lnTo>
                    <a:pt x="168578" y="0"/>
                  </a:lnTo>
                  <a:lnTo>
                    <a:pt x="168578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63" name="TextBox 763"/>
            <p:cNvSpPr txBox="1"/>
            <p:nvPr/>
          </p:nvSpPr>
          <p:spPr>
            <a:xfrm>
              <a:off x="0" y="-28575"/>
              <a:ext cx="168578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64" name="Group 764"/>
          <p:cNvGrpSpPr/>
          <p:nvPr/>
        </p:nvGrpSpPr>
        <p:grpSpPr>
          <a:xfrm>
            <a:off x="6378292" y="9005579"/>
            <a:ext cx="488577" cy="75879"/>
            <a:chOff x="0" y="0"/>
            <a:chExt cx="168897" cy="26231"/>
          </a:xfrm>
        </p:grpSpPr>
        <p:sp>
          <p:nvSpPr>
            <p:cNvPr id="765" name="Freeform 76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66" name="TextBox 76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67" name="Group 767"/>
          <p:cNvGrpSpPr/>
          <p:nvPr/>
        </p:nvGrpSpPr>
        <p:grpSpPr>
          <a:xfrm>
            <a:off x="6894779" y="8630860"/>
            <a:ext cx="487652" cy="408262"/>
            <a:chOff x="0" y="0"/>
            <a:chExt cx="168578" cy="141133"/>
          </a:xfrm>
        </p:grpSpPr>
        <p:sp>
          <p:nvSpPr>
            <p:cNvPr id="768" name="Freeform 768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69" name="TextBox 769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70" name="Group 770"/>
          <p:cNvGrpSpPr/>
          <p:nvPr/>
        </p:nvGrpSpPr>
        <p:grpSpPr>
          <a:xfrm>
            <a:off x="6894779" y="9005579"/>
            <a:ext cx="488577" cy="75879"/>
            <a:chOff x="0" y="0"/>
            <a:chExt cx="168897" cy="26231"/>
          </a:xfrm>
        </p:grpSpPr>
        <p:sp>
          <p:nvSpPr>
            <p:cNvPr id="771" name="Freeform 77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72" name="TextBox 77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73" name="Group 773"/>
          <p:cNvGrpSpPr/>
          <p:nvPr/>
        </p:nvGrpSpPr>
        <p:grpSpPr>
          <a:xfrm>
            <a:off x="7411265" y="8630860"/>
            <a:ext cx="487652" cy="408262"/>
            <a:chOff x="0" y="0"/>
            <a:chExt cx="168578" cy="141133"/>
          </a:xfrm>
        </p:grpSpPr>
        <p:sp>
          <p:nvSpPr>
            <p:cNvPr id="774" name="Freeform 774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75" name="TextBox 775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76" name="Group 776"/>
          <p:cNvGrpSpPr/>
          <p:nvPr/>
        </p:nvGrpSpPr>
        <p:grpSpPr>
          <a:xfrm>
            <a:off x="7411265" y="9005579"/>
            <a:ext cx="488577" cy="75879"/>
            <a:chOff x="0" y="0"/>
            <a:chExt cx="168897" cy="26231"/>
          </a:xfrm>
        </p:grpSpPr>
        <p:sp>
          <p:nvSpPr>
            <p:cNvPr id="777" name="Freeform 77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78" name="TextBox 77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79" name="Group 779"/>
          <p:cNvGrpSpPr/>
          <p:nvPr/>
        </p:nvGrpSpPr>
        <p:grpSpPr>
          <a:xfrm>
            <a:off x="7927752" y="8630860"/>
            <a:ext cx="487652" cy="408262"/>
            <a:chOff x="0" y="0"/>
            <a:chExt cx="168578" cy="141133"/>
          </a:xfrm>
        </p:grpSpPr>
        <p:sp>
          <p:nvSpPr>
            <p:cNvPr id="780" name="Freeform 780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81" name="TextBox 781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82" name="Group 782"/>
          <p:cNvGrpSpPr/>
          <p:nvPr/>
        </p:nvGrpSpPr>
        <p:grpSpPr>
          <a:xfrm>
            <a:off x="7927752" y="9005579"/>
            <a:ext cx="488577" cy="75879"/>
            <a:chOff x="0" y="0"/>
            <a:chExt cx="168897" cy="26231"/>
          </a:xfrm>
        </p:grpSpPr>
        <p:sp>
          <p:nvSpPr>
            <p:cNvPr id="783" name="Freeform 78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84" name="TextBox 78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85" name="Group 785"/>
          <p:cNvGrpSpPr/>
          <p:nvPr/>
        </p:nvGrpSpPr>
        <p:grpSpPr>
          <a:xfrm>
            <a:off x="8441550" y="8630860"/>
            <a:ext cx="1439886" cy="408262"/>
            <a:chOff x="0" y="0"/>
            <a:chExt cx="497758" cy="141133"/>
          </a:xfrm>
        </p:grpSpPr>
        <p:sp>
          <p:nvSpPr>
            <p:cNvPr id="786" name="Freeform 786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87" name="TextBox 787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88" name="Group 788"/>
          <p:cNvGrpSpPr/>
          <p:nvPr/>
        </p:nvGrpSpPr>
        <p:grpSpPr>
          <a:xfrm>
            <a:off x="8441550" y="9005579"/>
            <a:ext cx="1442615" cy="75879"/>
            <a:chOff x="0" y="0"/>
            <a:chExt cx="498701" cy="26231"/>
          </a:xfrm>
        </p:grpSpPr>
        <p:sp>
          <p:nvSpPr>
            <p:cNvPr id="789" name="Freeform 789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90" name="TextBox 790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91" name="Group 791"/>
          <p:cNvGrpSpPr/>
          <p:nvPr/>
        </p:nvGrpSpPr>
        <p:grpSpPr>
          <a:xfrm>
            <a:off x="9991849" y="8634378"/>
            <a:ext cx="6261083" cy="404744"/>
            <a:chOff x="0" y="0"/>
            <a:chExt cx="2164409" cy="139917"/>
          </a:xfrm>
        </p:grpSpPr>
        <p:sp>
          <p:nvSpPr>
            <p:cNvPr id="792" name="Freeform 792"/>
            <p:cNvSpPr/>
            <p:nvPr/>
          </p:nvSpPr>
          <p:spPr>
            <a:xfrm>
              <a:off x="0" y="0"/>
              <a:ext cx="2164409" cy="139917"/>
            </a:xfrm>
            <a:custGeom>
              <a:avLst/>
              <a:gdLst/>
              <a:ahLst/>
              <a:cxnLst/>
              <a:rect l="l" t="t" r="r" b="b"/>
              <a:pathLst>
                <a:path w="2164409" h="139917">
                  <a:moveTo>
                    <a:pt x="0" y="0"/>
                  </a:moveTo>
                  <a:lnTo>
                    <a:pt x="2164409" y="0"/>
                  </a:lnTo>
                  <a:lnTo>
                    <a:pt x="2164409" y="139917"/>
                  </a:lnTo>
                  <a:lnTo>
                    <a:pt x="0" y="1399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93" name="TextBox 793"/>
            <p:cNvSpPr txBox="1"/>
            <p:nvPr/>
          </p:nvSpPr>
          <p:spPr>
            <a:xfrm>
              <a:off x="0" y="-28575"/>
              <a:ext cx="2164409" cy="168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94" name="Group 794"/>
          <p:cNvGrpSpPr/>
          <p:nvPr/>
        </p:nvGrpSpPr>
        <p:grpSpPr>
          <a:xfrm>
            <a:off x="9991849" y="9005579"/>
            <a:ext cx="6272951" cy="75879"/>
            <a:chOff x="0" y="0"/>
            <a:chExt cx="2168512" cy="26231"/>
          </a:xfrm>
        </p:grpSpPr>
        <p:sp>
          <p:nvSpPr>
            <p:cNvPr id="795" name="Freeform 795"/>
            <p:cNvSpPr/>
            <p:nvPr/>
          </p:nvSpPr>
          <p:spPr>
            <a:xfrm>
              <a:off x="0" y="0"/>
              <a:ext cx="2168512" cy="26231"/>
            </a:xfrm>
            <a:custGeom>
              <a:avLst/>
              <a:gdLst/>
              <a:ahLst/>
              <a:cxnLst/>
              <a:rect l="l" t="t" r="r" b="b"/>
              <a:pathLst>
                <a:path w="2168512" h="26231">
                  <a:moveTo>
                    <a:pt x="0" y="0"/>
                  </a:moveTo>
                  <a:lnTo>
                    <a:pt x="2168512" y="0"/>
                  </a:lnTo>
                  <a:lnTo>
                    <a:pt x="216851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796" name="TextBox 796"/>
            <p:cNvSpPr txBox="1"/>
            <p:nvPr/>
          </p:nvSpPr>
          <p:spPr>
            <a:xfrm>
              <a:off x="0" y="-28575"/>
              <a:ext cx="216851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797" name="Group 797"/>
          <p:cNvGrpSpPr/>
          <p:nvPr/>
        </p:nvGrpSpPr>
        <p:grpSpPr>
          <a:xfrm>
            <a:off x="2894342" y="9133759"/>
            <a:ext cx="2908177" cy="408262"/>
            <a:chOff x="0" y="0"/>
            <a:chExt cx="1005335" cy="141133"/>
          </a:xfrm>
        </p:grpSpPr>
        <p:sp>
          <p:nvSpPr>
            <p:cNvPr id="798" name="Freeform 798"/>
            <p:cNvSpPr/>
            <p:nvPr/>
          </p:nvSpPr>
          <p:spPr>
            <a:xfrm>
              <a:off x="0" y="0"/>
              <a:ext cx="1005335" cy="141133"/>
            </a:xfrm>
            <a:custGeom>
              <a:avLst/>
              <a:gdLst/>
              <a:ahLst/>
              <a:cxnLst/>
              <a:rect l="l" t="t" r="r" b="b"/>
              <a:pathLst>
                <a:path w="1005335" h="141133">
                  <a:moveTo>
                    <a:pt x="0" y="0"/>
                  </a:moveTo>
                  <a:lnTo>
                    <a:pt x="1005335" y="0"/>
                  </a:lnTo>
                  <a:lnTo>
                    <a:pt x="1005335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99" name="TextBox 799"/>
            <p:cNvSpPr txBox="1"/>
            <p:nvPr/>
          </p:nvSpPr>
          <p:spPr>
            <a:xfrm>
              <a:off x="0" y="-28575"/>
              <a:ext cx="1005335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00" name="Group 800"/>
          <p:cNvGrpSpPr/>
          <p:nvPr/>
        </p:nvGrpSpPr>
        <p:grpSpPr>
          <a:xfrm>
            <a:off x="2894342" y="9508478"/>
            <a:ext cx="2913690" cy="75879"/>
            <a:chOff x="0" y="0"/>
            <a:chExt cx="1007241" cy="26231"/>
          </a:xfrm>
        </p:grpSpPr>
        <p:sp>
          <p:nvSpPr>
            <p:cNvPr id="801" name="Freeform 801"/>
            <p:cNvSpPr/>
            <p:nvPr/>
          </p:nvSpPr>
          <p:spPr>
            <a:xfrm>
              <a:off x="0" y="0"/>
              <a:ext cx="1007241" cy="26231"/>
            </a:xfrm>
            <a:custGeom>
              <a:avLst/>
              <a:gdLst/>
              <a:ahLst/>
              <a:cxnLst/>
              <a:rect l="l" t="t" r="r" b="b"/>
              <a:pathLst>
                <a:path w="1007241" h="26231">
                  <a:moveTo>
                    <a:pt x="0" y="0"/>
                  </a:moveTo>
                  <a:lnTo>
                    <a:pt x="1007241" y="0"/>
                  </a:lnTo>
                  <a:lnTo>
                    <a:pt x="100724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02" name="TextBox 802"/>
            <p:cNvSpPr txBox="1"/>
            <p:nvPr/>
          </p:nvSpPr>
          <p:spPr>
            <a:xfrm>
              <a:off x="0" y="-28575"/>
              <a:ext cx="100724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03" name="Group 803"/>
          <p:cNvGrpSpPr/>
          <p:nvPr/>
        </p:nvGrpSpPr>
        <p:grpSpPr>
          <a:xfrm>
            <a:off x="5861806" y="9137277"/>
            <a:ext cx="487652" cy="418647"/>
            <a:chOff x="0" y="0"/>
            <a:chExt cx="168578" cy="144723"/>
          </a:xfrm>
        </p:grpSpPr>
        <p:sp>
          <p:nvSpPr>
            <p:cNvPr id="804" name="Freeform 804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05" name="TextBox 805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6</a:t>
              </a:r>
            </a:p>
          </p:txBody>
        </p:sp>
      </p:grpSp>
      <p:grpSp>
        <p:nvGrpSpPr>
          <p:cNvPr id="806" name="Group 806"/>
          <p:cNvGrpSpPr/>
          <p:nvPr/>
        </p:nvGrpSpPr>
        <p:grpSpPr>
          <a:xfrm>
            <a:off x="5861806" y="9508478"/>
            <a:ext cx="488577" cy="75879"/>
            <a:chOff x="0" y="0"/>
            <a:chExt cx="168897" cy="26231"/>
          </a:xfrm>
        </p:grpSpPr>
        <p:sp>
          <p:nvSpPr>
            <p:cNvPr id="807" name="Freeform 80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08" name="TextBox 80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09" name="Group 809"/>
          <p:cNvGrpSpPr/>
          <p:nvPr/>
        </p:nvGrpSpPr>
        <p:grpSpPr>
          <a:xfrm>
            <a:off x="6378292" y="9140795"/>
            <a:ext cx="487652" cy="418647"/>
            <a:chOff x="0" y="0"/>
            <a:chExt cx="168578" cy="144723"/>
          </a:xfrm>
        </p:grpSpPr>
        <p:sp>
          <p:nvSpPr>
            <p:cNvPr id="810" name="Freeform 810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11" name="TextBox 811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6</a:t>
              </a:r>
            </a:p>
          </p:txBody>
        </p:sp>
      </p:grpSp>
      <p:grpSp>
        <p:nvGrpSpPr>
          <p:cNvPr id="812" name="Group 812"/>
          <p:cNvGrpSpPr/>
          <p:nvPr/>
        </p:nvGrpSpPr>
        <p:grpSpPr>
          <a:xfrm>
            <a:off x="6378292" y="9511996"/>
            <a:ext cx="488577" cy="75879"/>
            <a:chOff x="0" y="0"/>
            <a:chExt cx="168897" cy="26231"/>
          </a:xfrm>
        </p:grpSpPr>
        <p:sp>
          <p:nvSpPr>
            <p:cNvPr id="813" name="Freeform 81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14" name="TextBox 81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15" name="Group 815"/>
          <p:cNvGrpSpPr/>
          <p:nvPr/>
        </p:nvGrpSpPr>
        <p:grpSpPr>
          <a:xfrm>
            <a:off x="6894779" y="9137277"/>
            <a:ext cx="487652" cy="408262"/>
            <a:chOff x="0" y="0"/>
            <a:chExt cx="168578" cy="141133"/>
          </a:xfrm>
        </p:grpSpPr>
        <p:sp>
          <p:nvSpPr>
            <p:cNvPr id="816" name="Freeform 816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17" name="TextBox 817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4</a:t>
              </a:r>
            </a:p>
          </p:txBody>
        </p:sp>
      </p:grpSp>
      <p:grpSp>
        <p:nvGrpSpPr>
          <p:cNvPr id="818" name="Group 818"/>
          <p:cNvGrpSpPr/>
          <p:nvPr/>
        </p:nvGrpSpPr>
        <p:grpSpPr>
          <a:xfrm>
            <a:off x="6894779" y="9511996"/>
            <a:ext cx="488577" cy="75879"/>
            <a:chOff x="0" y="0"/>
            <a:chExt cx="168897" cy="26231"/>
          </a:xfrm>
        </p:grpSpPr>
        <p:sp>
          <p:nvSpPr>
            <p:cNvPr id="819" name="Freeform 81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20" name="TextBox 82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21" name="Group 821"/>
          <p:cNvGrpSpPr/>
          <p:nvPr/>
        </p:nvGrpSpPr>
        <p:grpSpPr>
          <a:xfrm>
            <a:off x="7411265" y="9137277"/>
            <a:ext cx="487652" cy="408262"/>
            <a:chOff x="0" y="0"/>
            <a:chExt cx="168578" cy="141133"/>
          </a:xfrm>
        </p:grpSpPr>
        <p:sp>
          <p:nvSpPr>
            <p:cNvPr id="822" name="Freeform 822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23" name="TextBox 823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0</a:t>
              </a:r>
            </a:p>
          </p:txBody>
        </p:sp>
      </p:grpSp>
      <p:grpSp>
        <p:nvGrpSpPr>
          <p:cNvPr id="824" name="Group 824"/>
          <p:cNvGrpSpPr/>
          <p:nvPr/>
        </p:nvGrpSpPr>
        <p:grpSpPr>
          <a:xfrm>
            <a:off x="7411265" y="9511996"/>
            <a:ext cx="488577" cy="75879"/>
            <a:chOff x="0" y="0"/>
            <a:chExt cx="168897" cy="26231"/>
          </a:xfrm>
        </p:grpSpPr>
        <p:sp>
          <p:nvSpPr>
            <p:cNvPr id="825" name="Freeform 82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26" name="TextBox 82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27" name="Group 827"/>
          <p:cNvGrpSpPr/>
          <p:nvPr/>
        </p:nvGrpSpPr>
        <p:grpSpPr>
          <a:xfrm>
            <a:off x="7927752" y="9137277"/>
            <a:ext cx="487652" cy="408262"/>
            <a:chOff x="0" y="0"/>
            <a:chExt cx="168578" cy="141133"/>
          </a:xfrm>
        </p:grpSpPr>
        <p:sp>
          <p:nvSpPr>
            <p:cNvPr id="828" name="Freeform 828"/>
            <p:cNvSpPr/>
            <p:nvPr/>
          </p:nvSpPr>
          <p:spPr>
            <a:xfrm>
              <a:off x="0" y="0"/>
              <a:ext cx="168578" cy="141133"/>
            </a:xfrm>
            <a:custGeom>
              <a:avLst/>
              <a:gdLst/>
              <a:ahLst/>
              <a:cxnLst/>
              <a:rect l="l" t="t" r="r" b="b"/>
              <a:pathLst>
                <a:path w="168578" h="141133">
                  <a:moveTo>
                    <a:pt x="0" y="0"/>
                  </a:moveTo>
                  <a:lnTo>
                    <a:pt x="168578" y="0"/>
                  </a:lnTo>
                  <a:lnTo>
                    <a:pt x="16857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29" name="TextBox 829"/>
            <p:cNvSpPr txBox="1"/>
            <p:nvPr/>
          </p:nvSpPr>
          <p:spPr>
            <a:xfrm>
              <a:off x="0" y="-28575"/>
              <a:ext cx="16857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0</a:t>
              </a:r>
            </a:p>
          </p:txBody>
        </p:sp>
      </p:grpSp>
      <p:grpSp>
        <p:nvGrpSpPr>
          <p:cNvPr id="830" name="Group 830"/>
          <p:cNvGrpSpPr/>
          <p:nvPr/>
        </p:nvGrpSpPr>
        <p:grpSpPr>
          <a:xfrm>
            <a:off x="7927752" y="9511996"/>
            <a:ext cx="488577" cy="75879"/>
            <a:chOff x="0" y="0"/>
            <a:chExt cx="168897" cy="26231"/>
          </a:xfrm>
        </p:grpSpPr>
        <p:sp>
          <p:nvSpPr>
            <p:cNvPr id="831" name="Freeform 83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32" name="TextBox 83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33" name="Group 833"/>
          <p:cNvGrpSpPr/>
          <p:nvPr/>
        </p:nvGrpSpPr>
        <p:grpSpPr>
          <a:xfrm>
            <a:off x="8441550" y="9137277"/>
            <a:ext cx="1439886" cy="408262"/>
            <a:chOff x="0" y="0"/>
            <a:chExt cx="497758" cy="141133"/>
          </a:xfrm>
        </p:grpSpPr>
        <p:sp>
          <p:nvSpPr>
            <p:cNvPr id="834" name="Freeform 834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35" name="TextBox 835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36" name="Group 836"/>
          <p:cNvGrpSpPr/>
          <p:nvPr/>
        </p:nvGrpSpPr>
        <p:grpSpPr>
          <a:xfrm>
            <a:off x="8441550" y="9511996"/>
            <a:ext cx="1442615" cy="75879"/>
            <a:chOff x="0" y="0"/>
            <a:chExt cx="498701" cy="26231"/>
          </a:xfrm>
        </p:grpSpPr>
        <p:sp>
          <p:nvSpPr>
            <p:cNvPr id="837" name="Freeform 837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38" name="TextBox 838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39" name="Group 839"/>
          <p:cNvGrpSpPr/>
          <p:nvPr/>
        </p:nvGrpSpPr>
        <p:grpSpPr>
          <a:xfrm>
            <a:off x="2343292" y="6102295"/>
            <a:ext cx="487652" cy="418647"/>
            <a:chOff x="0" y="0"/>
            <a:chExt cx="168578" cy="144723"/>
          </a:xfrm>
        </p:grpSpPr>
        <p:sp>
          <p:nvSpPr>
            <p:cNvPr id="840" name="Freeform 840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41" name="TextBox 841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9</a:t>
              </a:r>
            </a:p>
          </p:txBody>
        </p:sp>
      </p:grpSp>
      <p:grpSp>
        <p:nvGrpSpPr>
          <p:cNvPr id="842" name="Group 842"/>
          <p:cNvGrpSpPr/>
          <p:nvPr/>
        </p:nvGrpSpPr>
        <p:grpSpPr>
          <a:xfrm>
            <a:off x="2343292" y="6473495"/>
            <a:ext cx="488577" cy="75879"/>
            <a:chOff x="0" y="0"/>
            <a:chExt cx="168897" cy="26231"/>
          </a:xfrm>
        </p:grpSpPr>
        <p:sp>
          <p:nvSpPr>
            <p:cNvPr id="843" name="Freeform 84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44" name="TextBox 84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45" name="Group 845"/>
          <p:cNvGrpSpPr/>
          <p:nvPr/>
        </p:nvGrpSpPr>
        <p:grpSpPr>
          <a:xfrm>
            <a:off x="2343292" y="6608711"/>
            <a:ext cx="487652" cy="418647"/>
            <a:chOff x="0" y="0"/>
            <a:chExt cx="168578" cy="144723"/>
          </a:xfrm>
        </p:grpSpPr>
        <p:sp>
          <p:nvSpPr>
            <p:cNvPr id="846" name="Freeform 846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47" name="TextBox 847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11</a:t>
              </a:r>
            </a:p>
          </p:txBody>
        </p:sp>
      </p:grpSp>
      <p:grpSp>
        <p:nvGrpSpPr>
          <p:cNvPr id="848" name="Group 848"/>
          <p:cNvGrpSpPr/>
          <p:nvPr/>
        </p:nvGrpSpPr>
        <p:grpSpPr>
          <a:xfrm>
            <a:off x="2343292" y="6979912"/>
            <a:ext cx="488577" cy="75879"/>
            <a:chOff x="0" y="0"/>
            <a:chExt cx="168897" cy="26231"/>
          </a:xfrm>
        </p:grpSpPr>
        <p:sp>
          <p:nvSpPr>
            <p:cNvPr id="849" name="Freeform 84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50" name="TextBox 85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51" name="Group 851"/>
          <p:cNvGrpSpPr/>
          <p:nvPr/>
        </p:nvGrpSpPr>
        <p:grpSpPr>
          <a:xfrm>
            <a:off x="2353577" y="7115128"/>
            <a:ext cx="487652" cy="418647"/>
            <a:chOff x="0" y="0"/>
            <a:chExt cx="168578" cy="144723"/>
          </a:xfrm>
        </p:grpSpPr>
        <p:sp>
          <p:nvSpPr>
            <p:cNvPr id="852" name="Freeform 852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53" name="TextBox 853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12</a:t>
              </a:r>
            </a:p>
          </p:txBody>
        </p:sp>
      </p:grpSp>
      <p:grpSp>
        <p:nvGrpSpPr>
          <p:cNvPr id="854" name="Group 854"/>
          <p:cNvGrpSpPr/>
          <p:nvPr/>
        </p:nvGrpSpPr>
        <p:grpSpPr>
          <a:xfrm>
            <a:off x="2353577" y="7486329"/>
            <a:ext cx="488577" cy="75879"/>
            <a:chOff x="0" y="0"/>
            <a:chExt cx="168897" cy="26231"/>
          </a:xfrm>
        </p:grpSpPr>
        <p:sp>
          <p:nvSpPr>
            <p:cNvPr id="855" name="Freeform 855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56" name="TextBox 856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57" name="Group 857"/>
          <p:cNvGrpSpPr/>
          <p:nvPr/>
        </p:nvGrpSpPr>
        <p:grpSpPr>
          <a:xfrm>
            <a:off x="2353577" y="7621545"/>
            <a:ext cx="487652" cy="418647"/>
            <a:chOff x="0" y="0"/>
            <a:chExt cx="168578" cy="144723"/>
          </a:xfrm>
        </p:grpSpPr>
        <p:sp>
          <p:nvSpPr>
            <p:cNvPr id="858" name="Freeform 858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59" name="TextBox 859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13</a:t>
              </a:r>
            </a:p>
          </p:txBody>
        </p:sp>
      </p:grpSp>
      <p:grpSp>
        <p:nvGrpSpPr>
          <p:cNvPr id="860" name="Group 860"/>
          <p:cNvGrpSpPr/>
          <p:nvPr/>
        </p:nvGrpSpPr>
        <p:grpSpPr>
          <a:xfrm>
            <a:off x="2353577" y="7992745"/>
            <a:ext cx="488577" cy="75879"/>
            <a:chOff x="0" y="0"/>
            <a:chExt cx="168897" cy="26231"/>
          </a:xfrm>
        </p:grpSpPr>
        <p:sp>
          <p:nvSpPr>
            <p:cNvPr id="861" name="Freeform 861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62" name="TextBox 862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63" name="Group 863"/>
          <p:cNvGrpSpPr/>
          <p:nvPr/>
        </p:nvGrpSpPr>
        <p:grpSpPr>
          <a:xfrm>
            <a:off x="2353577" y="8127962"/>
            <a:ext cx="487652" cy="418647"/>
            <a:chOff x="0" y="0"/>
            <a:chExt cx="168578" cy="144723"/>
          </a:xfrm>
        </p:grpSpPr>
        <p:sp>
          <p:nvSpPr>
            <p:cNvPr id="864" name="Freeform 864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65" name="TextBox 865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14</a:t>
              </a:r>
            </a:p>
          </p:txBody>
        </p:sp>
      </p:grpSp>
      <p:grpSp>
        <p:nvGrpSpPr>
          <p:cNvPr id="866" name="Group 866"/>
          <p:cNvGrpSpPr/>
          <p:nvPr/>
        </p:nvGrpSpPr>
        <p:grpSpPr>
          <a:xfrm>
            <a:off x="2353577" y="8499162"/>
            <a:ext cx="488577" cy="75879"/>
            <a:chOff x="0" y="0"/>
            <a:chExt cx="168897" cy="26231"/>
          </a:xfrm>
        </p:grpSpPr>
        <p:sp>
          <p:nvSpPr>
            <p:cNvPr id="867" name="Freeform 867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68" name="TextBox 868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69" name="Group 869"/>
          <p:cNvGrpSpPr/>
          <p:nvPr/>
        </p:nvGrpSpPr>
        <p:grpSpPr>
          <a:xfrm>
            <a:off x="2353577" y="8634378"/>
            <a:ext cx="487652" cy="418647"/>
            <a:chOff x="0" y="0"/>
            <a:chExt cx="168578" cy="144723"/>
          </a:xfrm>
        </p:grpSpPr>
        <p:sp>
          <p:nvSpPr>
            <p:cNvPr id="870" name="Freeform 870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71" name="TextBox 871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14</a:t>
              </a:r>
            </a:p>
          </p:txBody>
        </p:sp>
      </p:grpSp>
      <p:grpSp>
        <p:nvGrpSpPr>
          <p:cNvPr id="872" name="Group 872"/>
          <p:cNvGrpSpPr/>
          <p:nvPr/>
        </p:nvGrpSpPr>
        <p:grpSpPr>
          <a:xfrm>
            <a:off x="2353577" y="9005579"/>
            <a:ext cx="488577" cy="75879"/>
            <a:chOff x="0" y="0"/>
            <a:chExt cx="168897" cy="26231"/>
          </a:xfrm>
        </p:grpSpPr>
        <p:sp>
          <p:nvSpPr>
            <p:cNvPr id="873" name="Freeform 873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74" name="TextBox 874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75" name="Group 875"/>
          <p:cNvGrpSpPr/>
          <p:nvPr/>
        </p:nvGrpSpPr>
        <p:grpSpPr>
          <a:xfrm>
            <a:off x="2353577" y="9140795"/>
            <a:ext cx="487652" cy="418647"/>
            <a:chOff x="0" y="0"/>
            <a:chExt cx="168578" cy="144723"/>
          </a:xfrm>
        </p:grpSpPr>
        <p:sp>
          <p:nvSpPr>
            <p:cNvPr id="876" name="Freeform 876"/>
            <p:cNvSpPr/>
            <p:nvPr/>
          </p:nvSpPr>
          <p:spPr>
            <a:xfrm>
              <a:off x="0" y="0"/>
              <a:ext cx="168578" cy="144723"/>
            </a:xfrm>
            <a:custGeom>
              <a:avLst/>
              <a:gdLst/>
              <a:ahLst/>
              <a:cxnLst/>
              <a:rect l="l" t="t" r="r" b="b"/>
              <a:pathLst>
                <a:path w="168578" h="144723">
                  <a:moveTo>
                    <a:pt x="0" y="0"/>
                  </a:moveTo>
                  <a:lnTo>
                    <a:pt x="168578" y="0"/>
                  </a:lnTo>
                  <a:lnTo>
                    <a:pt x="16857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77" name="TextBox 877"/>
            <p:cNvSpPr txBox="1"/>
            <p:nvPr/>
          </p:nvSpPr>
          <p:spPr>
            <a:xfrm>
              <a:off x="0" y="-9525"/>
              <a:ext cx="16857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16</a:t>
              </a:r>
            </a:p>
          </p:txBody>
        </p:sp>
      </p:grpSp>
      <p:grpSp>
        <p:nvGrpSpPr>
          <p:cNvPr id="878" name="Group 878"/>
          <p:cNvGrpSpPr/>
          <p:nvPr/>
        </p:nvGrpSpPr>
        <p:grpSpPr>
          <a:xfrm>
            <a:off x="2353577" y="9511996"/>
            <a:ext cx="488577" cy="75879"/>
            <a:chOff x="0" y="0"/>
            <a:chExt cx="168897" cy="26231"/>
          </a:xfrm>
        </p:grpSpPr>
        <p:sp>
          <p:nvSpPr>
            <p:cNvPr id="879" name="Freeform 879"/>
            <p:cNvSpPr/>
            <p:nvPr/>
          </p:nvSpPr>
          <p:spPr>
            <a:xfrm>
              <a:off x="0" y="0"/>
              <a:ext cx="168897" cy="26231"/>
            </a:xfrm>
            <a:custGeom>
              <a:avLst/>
              <a:gdLst/>
              <a:ahLst/>
              <a:cxnLst/>
              <a:rect l="l" t="t" r="r" b="b"/>
              <a:pathLst>
                <a:path w="168897" h="26231">
                  <a:moveTo>
                    <a:pt x="0" y="0"/>
                  </a:moveTo>
                  <a:lnTo>
                    <a:pt x="168897" y="0"/>
                  </a:lnTo>
                  <a:lnTo>
                    <a:pt x="168897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80" name="TextBox 880"/>
            <p:cNvSpPr txBox="1"/>
            <p:nvPr/>
          </p:nvSpPr>
          <p:spPr>
            <a:xfrm>
              <a:off x="0" y="-28575"/>
              <a:ext cx="168897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81" name="Group 881"/>
          <p:cNvGrpSpPr/>
          <p:nvPr/>
        </p:nvGrpSpPr>
        <p:grpSpPr>
          <a:xfrm>
            <a:off x="8441550" y="9643694"/>
            <a:ext cx="1439886" cy="408262"/>
            <a:chOff x="0" y="0"/>
            <a:chExt cx="497758" cy="141133"/>
          </a:xfrm>
        </p:grpSpPr>
        <p:sp>
          <p:nvSpPr>
            <p:cNvPr id="882" name="Freeform 882"/>
            <p:cNvSpPr/>
            <p:nvPr/>
          </p:nvSpPr>
          <p:spPr>
            <a:xfrm>
              <a:off x="0" y="0"/>
              <a:ext cx="497758" cy="141133"/>
            </a:xfrm>
            <a:custGeom>
              <a:avLst/>
              <a:gdLst/>
              <a:ahLst/>
              <a:cxnLst/>
              <a:rect l="l" t="t" r="r" b="b"/>
              <a:pathLst>
                <a:path w="497758" h="141133">
                  <a:moveTo>
                    <a:pt x="0" y="0"/>
                  </a:moveTo>
                  <a:lnTo>
                    <a:pt x="497758" y="0"/>
                  </a:lnTo>
                  <a:lnTo>
                    <a:pt x="497758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83" name="TextBox 883"/>
            <p:cNvSpPr txBox="1"/>
            <p:nvPr/>
          </p:nvSpPr>
          <p:spPr>
            <a:xfrm>
              <a:off x="0" y="-28575"/>
              <a:ext cx="497758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84" name="Group 884"/>
          <p:cNvGrpSpPr/>
          <p:nvPr/>
        </p:nvGrpSpPr>
        <p:grpSpPr>
          <a:xfrm>
            <a:off x="8441550" y="10018412"/>
            <a:ext cx="1442615" cy="75879"/>
            <a:chOff x="0" y="0"/>
            <a:chExt cx="498701" cy="26231"/>
          </a:xfrm>
        </p:grpSpPr>
        <p:sp>
          <p:nvSpPr>
            <p:cNvPr id="885" name="Freeform 885"/>
            <p:cNvSpPr/>
            <p:nvPr/>
          </p:nvSpPr>
          <p:spPr>
            <a:xfrm>
              <a:off x="0" y="0"/>
              <a:ext cx="498701" cy="26231"/>
            </a:xfrm>
            <a:custGeom>
              <a:avLst/>
              <a:gdLst/>
              <a:ahLst/>
              <a:cxnLst/>
              <a:rect l="l" t="t" r="r" b="b"/>
              <a:pathLst>
                <a:path w="498701" h="26231">
                  <a:moveTo>
                    <a:pt x="0" y="0"/>
                  </a:moveTo>
                  <a:lnTo>
                    <a:pt x="498701" y="0"/>
                  </a:lnTo>
                  <a:lnTo>
                    <a:pt x="498701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86" name="TextBox 886"/>
            <p:cNvSpPr txBox="1"/>
            <p:nvPr/>
          </p:nvSpPr>
          <p:spPr>
            <a:xfrm>
              <a:off x="0" y="-28575"/>
              <a:ext cx="498701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87" name="Group 887"/>
          <p:cNvGrpSpPr/>
          <p:nvPr/>
        </p:nvGrpSpPr>
        <p:grpSpPr>
          <a:xfrm>
            <a:off x="7400980" y="9635916"/>
            <a:ext cx="1013428" cy="408262"/>
            <a:chOff x="0" y="0"/>
            <a:chExt cx="350334" cy="141133"/>
          </a:xfrm>
        </p:grpSpPr>
        <p:sp>
          <p:nvSpPr>
            <p:cNvPr id="888" name="Freeform 888"/>
            <p:cNvSpPr/>
            <p:nvPr/>
          </p:nvSpPr>
          <p:spPr>
            <a:xfrm>
              <a:off x="0" y="0"/>
              <a:ext cx="350334" cy="141133"/>
            </a:xfrm>
            <a:custGeom>
              <a:avLst/>
              <a:gdLst/>
              <a:ahLst/>
              <a:cxnLst/>
              <a:rect l="l" t="t" r="r" b="b"/>
              <a:pathLst>
                <a:path w="350334" h="141133">
                  <a:moveTo>
                    <a:pt x="0" y="0"/>
                  </a:moveTo>
                  <a:lnTo>
                    <a:pt x="350334" y="0"/>
                  </a:lnTo>
                  <a:lnTo>
                    <a:pt x="350334" y="141133"/>
                  </a:lnTo>
                  <a:lnTo>
                    <a:pt x="0" y="1411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89" name="TextBox 889"/>
            <p:cNvSpPr txBox="1"/>
            <p:nvPr/>
          </p:nvSpPr>
          <p:spPr>
            <a:xfrm>
              <a:off x="0" y="-28575"/>
              <a:ext cx="350334" cy="16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90" name="Group 890"/>
          <p:cNvGrpSpPr/>
          <p:nvPr/>
        </p:nvGrpSpPr>
        <p:grpSpPr>
          <a:xfrm>
            <a:off x="7400980" y="10010635"/>
            <a:ext cx="1015349" cy="75879"/>
            <a:chOff x="0" y="0"/>
            <a:chExt cx="350998" cy="26231"/>
          </a:xfrm>
        </p:grpSpPr>
        <p:sp>
          <p:nvSpPr>
            <p:cNvPr id="891" name="Freeform 891"/>
            <p:cNvSpPr/>
            <p:nvPr/>
          </p:nvSpPr>
          <p:spPr>
            <a:xfrm>
              <a:off x="0" y="0"/>
              <a:ext cx="350998" cy="26231"/>
            </a:xfrm>
            <a:custGeom>
              <a:avLst/>
              <a:gdLst/>
              <a:ahLst/>
              <a:cxnLst/>
              <a:rect l="l" t="t" r="r" b="b"/>
              <a:pathLst>
                <a:path w="350998" h="26231">
                  <a:moveTo>
                    <a:pt x="0" y="0"/>
                  </a:moveTo>
                  <a:lnTo>
                    <a:pt x="350998" y="0"/>
                  </a:lnTo>
                  <a:lnTo>
                    <a:pt x="350998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892" name="TextBox 892"/>
            <p:cNvSpPr txBox="1"/>
            <p:nvPr/>
          </p:nvSpPr>
          <p:spPr>
            <a:xfrm>
              <a:off x="0" y="-28575"/>
              <a:ext cx="350998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893" name="Group 893"/>
          <p:cNvGrpSpPr/>
          <p:nvPr/>
        </p:nvGrpSpPr>
        <p:grpSpPr>
          <a:xfrm>
            <a:off x="9991849" y="9573803"/>
            <a:ext cx="1022465" cy="418647"/>
            <a:chOff x="0" y="0"/>
            <a:chExt cx="353458" cy="144723"/>
          </a:xfrm>
        </p:grpSpPr>
        <p:sp>
          <p:nvSpPr>
            <p:cNvPr id="894" name="Freeform 894"/>
            <p:cNvSpPr/>
            <p:nvPr/>
          </p:nvSpPr>
          <p:spPr>
            <a:xfrm>
              <a:off x="0" y="0"/>
              <a:ext cx="353458" cy="144723"/>
            </a:xfrm>
            <a:custGeom>
              <a:avLst/>
              <a:gdLst/>
              <a:ahLst/>
              <a:cxnLst/>
              <a:rect l="l" t="t" r="r" b="b"/>
              <a:pathLst>
                <a:path w="353458" h="144723">
                  <a:moveTo>
                    <a:pt x="0" y="0"/>
                  </a:moveTo>
                  <a:lnTo>
                    <a:pt x="353458" y="0"/>
                  </a:lnTo>
                  <a:lnTo>
                    <a:pt x="353458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95" name="TextBox 895"/>
            <p:cNvSpPr txBox="1"/>
            <p:nvPr/>
          </p:nvSpPr>
          <p:spPr>
            <a:xfrm>
              <a:off x="0" y="-9525"/>
              <a:ext cx="353458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Operación</a:t>
              </a:r>
            </a:p>
          </p:txBody>
        </p:sp>
      </p:grpSp>
      <p:grpSp>
        <p:nvGrpSpPr>
          <p:cNvPr id="896" name="Group 896"/>
          <p:cNvGrpSpPr/>
          <p:nvPr/>
        </p:nvGrpSpPr>
        <p:grpSpPr>
          <a:xfrm>
            <a:off x="9991849" y="9133759"/>
            <a:ext cx="1020461" cy="440044"/>
            <a:chOff x="0" y="0"/>
            <a:chExt cx="341343" cy="147194"/>
          </a:xfrm>
        </p:grpSpPr>
        <p:sp>
          <p:nvSpPr>
            <p:cNvPr id="897" name="Freeform 897"/>
            <p:cNvSpPr/>
            <p:nvPr/>
          </p:nvSpPr>
          <p:spPr>
            <a:xfrm>
              <a:off x="0" y="0"/>
              <a:ext cx="341343" cy="147194"/>
            </a:xfrm>
            <a:custGeom>
              <a:avLst/>
              <a:gdLst/>
              <a:ahLst/>
              <a:cxnLst/>
              <a:rect l="l" t="t" r="r" b="b"/>
              <a:pathLst>
                <a:path w="341343" h="147194">
                  <a:moveTo>
                    <a:pt x="0" y="0"/>
                  </a:moveTo>
                  <a:lnTo>
                    <a:pt x="341343" y="0"/>
                  </a:lnTo>
                  <a:lnTo>
                    <a:pt x="341343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898" name="TextBox 898"/>
            <p:cNvSpPr txBox="1"/>
            <p:nvPr/>
          </p:nvSpPr>
          <p:spPr>
            <a:xfrm>
              <a:off x="0" y="-47625"/>
              <a:ext cx="341343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99" name="Group 899"/>
          <p:cNvGrpSpPr/>
          <p:nvPr/>
        </p:nvGrpSpPr>
        <p:grpSpPr>
          <a:xfrm>
            <a:off x="9991849" y="9945003"/>
            <a:ext cx="1020461" cy="73409"/>
            <a:chOff x="0" y="0"/>
            <a:chExt cx="352766" cy="25377"/>
          </a:xfrm>
        </p:grpSpPr>
        <p:sp>
          <p:nvSpPr>
            <p:cNvPr id="900" name="Freeform 900"/>
            <p:cNvSpPr/>
            <p:nvPr/>
          </p:nvSpPr>
          <p:spPr>
            <a:xfrm>
              <a:off x="0" y="0"/>
              <a:ext cx="352766" cy="25377"/>
            </a:xfrm>
            <a:custGeom>
              <a:avLst/>
              <a:gdLst/>
              <a:ahLst/>
              <a:cxnLst/>
              <a:rect l="l" t="t" r="r" b="b"/>
              <a:pathLst>
                <a:path w="352766" h="25377">
                  <a:moveTo>
                    <a:pt x="0" y="0"/>
                  </a:moveTo>
                  <a:lnTo>
                    <a:pt x="352766" y="0"/>
                  </a:lnTo>
                  <a:lnTo>
                    <a:pt x="352766" y="25377"/>
                  </a:lnTo>
                  <a:lnTo>
                    <a:pt x="0" y="25377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901" name="TextBox 901"/>
            <p:cNvSpPr txBox="1"/>
            <p:nvPr/>
          </p:nvSpPr>
          <p:spPr>
            <a:xfrm>
              <a:off x="0" y="-28575"/>
              <a:ext cx="352766" cy="539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902" name="Group 902"/>
          <p:cNvGrpSpPr/>
          <p:nvPr/>
        </p:nvGrpSpPr>
        <p:grpSpPr>
          <a:xfrm>
            <a:off x="11079293" y="9135728"/>
            <a:ext cx="1129709" cy="440044"/>
            <a:chOff x="0" y="0"/>
            <a:chExt cx="377886" cy="147194"/>
          </a:xfrm>
        </p:grpSpPr>
        <p:sp>
          <p:nvSpPr>
            <p:cNvPr id="903" name="Freeform 903"/>
            <p:cNvSpPr/>
            <p:nvPr/>
          </p:nvSpPr>
          <p:spPr>
            <a:xfrm>
              <a:off x="0" y="0"/>
              <a:ext cx="377886" cy="147194"/>
            </a:xfrm>
            <a:custGeom>
              <a:avLst/>
              <a:gdLst/>
              <a:ahLst/>
              <a:cxnLst/>
              <a:rect l="l" t="t" r="r" b="b"/>
              <a:pathLst>
                <a:path w="377886" h="147194">
                  <a:moveTo>
                    <a:pt x="0" y="0"/>
                  </a:moveTo>
                  <a:lnTo>
                    <a:pt x="377886" y="0"/>
                  </a:lnTo>
                  <a:lnTo>
                    <a:pt x="377886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904" name="TextBox 904"/>
            <p:cNvSpPr txBox="1"/>
            <p:nvPr/>
          </p:nvSpPr>
          <p:spPr>
            <a:xfrm>
              <a:off x="0" y="-47625"/>
              <a:ext cx="377886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05" name="Group 905"/>
          <p:cNvGrpSpPr/>
          <p:nvPr/>
        </p:nvGrpSpPr>
        <p:grpSpPr>
          <a:xfrm>
            <a:off x="12278776" y="9135728"/>
            <a:ext cx="1131850" cy="440044"/>
            <a:chOff x="0" y="0"/>
            <a:chExt cx="378602" cy="147194"/>
          </a:xfrm>
        </p:grpSpPr>
        <p:sp>
          <p:nvSpPr>
            <p:cNvPr id="906" name="Freeform 906"/>
            <p:cNvSpPr/>
            <p:nvPr/>
          </p:nvSpPr>
          <p:spPr>
            <a:xfrm>
              <a:off x="0" y="0"/>
              <a:ext cx="378602" cy="147194"/>
            </a:xfrm>
            <a:custGeom>
              <a:avLst/>
              <a:gdLst/>
              <a:ahLst/>
              <a:cxnLst/>
              <a:rect l="l" t="t" r="r" b="b"/>
              <a:pathLst>
                <a:path w="378602" h="147194">
                  <a:moveTo>
                    <a:pt x="0" y="0"/>
                  </a:moveTo>
                  <a:lnTo>
                    <a:pt x="378602" y="0"/>
                  </a:lnTo>
                  <a:lnTo>
                    <a:pt x="378602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907" name="TextBox 907"/>
            <p:cNvSpPr txBox="1"/>
            <p:nvPr/>
          </p:nvSpPr>
          <p:spPr>
            <a:xfrm>
              <a:off x="0" y="-47625"/>
              <a:ext cx="378602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08" name="Group 908"/>
          <p:cNvGrpSpPr/>
          <p:nvPr/>
        </p:nvGrpSpPr>
        <p:grpSpPr>
          <a:xfrm>
            <a:off x="13480401" y="9133759"/>
            <a:ext cx="1131850" cy="440044"/>
            <a:chOff x="0" y="0"/>
            <a:chExt cx="378602" cy="147194"/>
          </a:xfrm>
        </p:grpSpPr>
        <p:sp>
          <p:nvSpPr>
            <p:cNvPr id="909" name="Freeform 909"/>
            <p:cNvSpPr/>
            <p:nvPr/>
          </p:nvSpPr>
          <p:spPr>
            <a:xfrm>
              <a:off x="0" y="0"/>
              <a:ext cx="378602" cy="147194"/>
            </a:xfrm>
            <a:custGeom>
              <a:avLst/>
              <a:gdLst/>
              <a:ahLst/>
              <a:cxnLst/>
              <a:rect l="l" t="t" r="r" b="b"/>
              <a:pathLst>
                <a:path w="378602" h="147194">
                  <a:moveTo>
                    <a:pt x="0" y="0"/>
                  </a:moveTo>
                  <a:lnTo>
                    <a:pt x="378602" y="0"/>
                  </a:lnTo>
                  <a:lnTo>
                    <a:pt x="378602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910" name="TextBox 910"/>
            <p:cNvSpPr txBox="1"/>
            <p:nvPr/>
          </p:nvSpPr>
          <p:spPr>
            <a:xfrm>
              <a:off x="0" y="-47625"/>
              <a:ext cx="378602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11" name="Group 911"/>
          <p:cNvGrpSpPr/>
          <p:nvPr/>
        </p:nvGrpSpPr>
        <p:grpSpPr>
          <a:xfrm>
            <a:off x="14684167" y="9136135"/>
            <a:ext cx="1581848" cy="440044"/>
            <a:chOff x="0" y="0"/>
            <a:chExt cx="529126" cy="147194"/>
          </a:xfrm>
        </p:grpSpPr>
        <p:sp>
          <p:nvSpPr>
            <p:cNvPr id="912" name="Freeform 912"/>
            <p:cNvSpPr/>
            <p:nvPr/>
          </p:nvSpPr>
          <p:spPr>
            <a:xfrm>
              <a:off x="0" y="0"/>
              <a:ext cx="529126" cy="147194"/>
            </a:xfrm>
            <a:custGeom>
              <a:avLst/>
              <a:gdLst/>
              <a:ahLst/>
              <a:cxnLst/>
              <a:rect l="l" t="t" r="r" b="b"/>
              <a:pathLst>
                <a:path w="529126" h="147194">
                  <a:moveTo>
                    <a:pt x="0" y="0"/>
                  </a:moveTo>
                  <a:lnTo>
                    <a:pt x="529126" y="0"/>
                  </a:lnTo>
                  <a:lnTo>
                    <a:pt x="529126" y="147194"/>
                  </a:lnTo>
                  <a:lnTo>
                    <a:pt x="0" y="14719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id="913" name="TextBox 913"/>
            <p:cNvSpPr txBox="1"/>
            <p:nvPr/>
          </p:nvSpPr>
          <p:spPr>
            <a:xfrm>
              <a:off x="0" y="-47625"/>
              <a:ext cx="529126" cy="19481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219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14" name="Freeform 914"/>
          <p:cNvSpPr/>
          <p:nvPr/>
        </p:nvSpPr>
        <p:spPr>
          <a:xfrm rot="-5400000">
            <a:off x="13900097" y="9265845"/>
            <a:ext cx="331870" cy="165935"/>
          </a:xfrm>
          <a:custGeom>
            <a:avLst/>
            <a:gdLst/>
            <a:ahLst/>
            <a:cxnLst/>
            <a:rect l="l" t="t" r="r" b="b"/>
            <a:pathLst>
              <a:path w="331870" h="165935">
                <a:moveTo>
                  <a:pt x="0" y="0"/>
                </a:moveTo>
                <a:lnTo>
                  <a:pt x="331871" y="0"/>
                </a:lnTo>
                <a:lnTo>
                  <a:pt x="331871" y="165936"/>
                </a:lnTo>
                <a:lnTo>
                  <a:pt x="0" y="16593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915" name="Freeform 915"/>
          <p:cNvSpPr/>
          <p:nvPr/>
        </p:nvSpPr>
        <p:spPr>
          <a:xfrm>
            <a:off x="12675313" y="9182251"/>
            <a:ext cx="343060" cy="343060"/>
          </a:xfrm>
          <a:custGeom>
            <a:avLst/>
            <a:gdLst/>
            <a:ahLst/>
            <a:cxnLst/>
            <a:rect l="l" t="t" r="r" b="b"/>
            <a:pathLst>
              <a:path w="343060" h="343060">
                <a:moveTo>
                  <a:pt x="0" y="0"/>
                </a:moveTo>
                <a:lnTo>
                  <a:pt x="343060" y="0"/>
                </a:lnTo>
                <a:lnTo>
                  <a:pt x="343060" y="343060"/>
                </a:lnTo>
                <a:lnTo>
                  <a:pt x="0" y="34306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916" name="Freeform 916"/>
          <p:cNvSpPr/>
          <p:nvPr/>
        </p:nvSpPr>
        <p:spPr>
          <a:xfrm rot="5400000">
            <a:off x="11461719" y="9163523"/>
            <a:ext cx="364858" cy="375658"/>
          </a:xfrm>
          <a:custGeom>
            <a:avLst/>
            <a:gdLst/>
            <a:ahLst/>
            <a:cxnLst/>
            <a:rect l="l" t="t" r="r" b="b"/>
            <a:pathLst>
              <a:path w="364858" h="375658">
                <a:moveTo>
                  <a:pt x="0" y="0"/>
                </a:moveTo>
                <a:lnTo>
                  <a:pt x="364857" y="0"/>
                </a:lnTo>
                <a:lnTo>
                  <a:pt x="364857" y="375658"/>
                </a:lnTo>
                <a:lnTo>
                  <a:pt x="0" y="37565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xmlns="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917" name="Freeform 917"/>
          <p:cNvSpPr/>
          <p:nvPr/>
        </p:nvSpPr>
        <p:spPr>
          <a:xfrm>
            <a:off x="10289754" y="9168923"/>
            <a:ext cx="364858" cy="364858"/>
          </a:xfrm>
          <a:custGeom>
            <a:avLst/>
            <a:gdLst/>
            <a:ahLst/>
            <a:cxnLst/>
            <a:rect l="l" t="t" r="r" b="b"/>
            <a:pathLst>
              <a:path w="364858" h="364858">
                <a:moveTo>
                  <a:pt x="0" y="0"/>
                </a:moveTo>
                <a:lnTo>
                  <a:pt x="364858" y="0"/>
                </a:lnTo>
                <a:lnTo>
                  <a:pt x="364858" y="364858"/>
                </a:lnTo>
                <a:lnTo>
                  <a:pt x="0" y="364858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918" name="Freeform 918"/>
          <p:cNvSpPr/>
          <p:nvPr/>
        </p:nvSpPr>
        <p:spPr>
          <a:xfrm rot="-10800000">
            <a:off x="15341245" y="9184201"/>
            <a:ext cx="408275" cy="353668"/>
          </a:xfrm>
          <a:custGeom>
            <a:avLst/>
            <a:gdLst/>
            <a:ahLst/>
            <a:cxnLst/>
            <a:rect l="l" t="t" r="r" b="b"/>
            <a:pathLst>
              <a:path w="408275" h="353668">
                <a:moveTo>
                  <a:pt x="0" y="0"/>
                </a:moveTo>
                <a:lnTo>
                  <a:pt x="408276" y="0"/>
                </a:lnTo>
                <a:lnTo>
                  <a:pt x="408276" y="353668"/>
                </a:lnTo>
                <a:lnTo>
                  <a:pt x="0" y="35366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a:blipFill>
        </p:spPr>
      </p:sp>
      <p:grpSp>
        <p:nvGrpSpPr>
          <p:cNvPr id="919" name="Group 919"/>
          <p:cNvGrpSpPr/>
          <p:nvPr/>
        </p:nvGrpSpPr>
        <p:grpSpPr>
          <a:xfrm>
            <a:off x="11079293" y="9573803"/>
            <a:ext cx="1129709" cy="418647"/>
            <a:chOff x="0" y="0"/>
            <a:chExt cx="390532" cy="144723"/>
          </a:xfrm>
        </p:grpSpPr>
        <p:sp>
          <p:nvSpPr>
            <p:cNvPr id="920" name="Freeform 920"/>
            <p:cNvSpPr/>
            <p:nvPr/>
          </p:nvSpPr>
          <p:spPr>
            <a:xfrm>
              <a:off x="0" y="0"/>
              <a:ext cx="390532" cy="144723"/>
            </a:xfrm>
            <a:custGeom>
              <a:avLst/>
              <a:gdLst/>
              <a:ahLst/>
              <a:cxnLst/>
              <a:rect l="l" t="t" r="r" b="b"/>
              <a:pathLst>
                <a:path w="390532" h="144723">
                  <a:moveTo>
                    <a:pt x="0" y="0"/>
                  </a:moveTo>
                  <a:lnTo>
                    <a:pt x="390532" y="0"/>
                  </a:lnTo>
                  <a:lnTo>
                    <a:pt x="390532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21" name="TextBox 921"/>
            <p:cNvSpPr txBox="1"/>
            <p:nvPr/>
          </p:nvSpPr>
          <p:spPr>
            <a:xfrm>
              <a:off x="0" y="-9525"/>
              <a:ext cx="390532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Transporte</a:t>
              </a:r>
            </a:p>
          </p:txBody>
        </p:sp>
      </p:grpSp>
      <p:grpSp>
        <p:nvGrpSpPr>
          <p:cNvPr id="922" name="Group 922"/>
          <p:cNvGrpSpPr/>
          <p:nvPr/>
        </p:nvGrpSpPr>
        <p:grpSpPr>
          <a:xfrm>
            <a:off x="11079293" y="9945003"/>
            <a:ext cx="1131850" cy="75879"/>
            <a:chOff x="0" y="0"/>
            <a:chExt cx="391272" cy="26231"/>
          </a:xfrm>
        </p:grpSpPr>
        <p:sp>
          <p:nvSpPr>
            <p:cNvPr id="923" name="Freeform 923"/>
            <p:cNvSpPr/>
            <p:nvPr/>
          </p:nvSpPr>
          <p:spPr>
            <a:xfrm>
              <a:off x="0" y="0"/>
              <a:ext cx="391272" cy="26231"/>
            </a:xfrm>
            <a:custGeom>
              <a:avLst/>
              <a:gdLst/>
              <a:ahLst/>
              <a:cxnLst/>
              <a:rect l="l" t="t" r="r" b="b"/>
              <a:pathLst>
                <a:path w="391272" h="26231">
                  <a:moveTo>
                    <a:pt x="0" y="0"/>
                  </a:moveTo>
                  <a:lnTo>
                    <a:pt x="391272" y="0"/>
                  </a:lnTo>
                  <a:lnTo>
                    <a:pt x="39127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924" name="TextBox 924"/>
            <p:cNvSpPr txBox="1"/>
            <p:nvPr/>
          </p:nvSpPr>
          <p:spPr>
            <a:xfrm>
              <a:off x="0" y="-28575"/>
              <a:ext cx="39127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925" name="Group 925"/>
          <p:cNvGrpSpPr/>
          <p:nvPr/>
        </p:nvGrpSpPr>
        <p:grpSpPr>
          <a:xfrm>
            <a:off x="12280918" y="9571410"/>
            <a:ext cx="1129709" cy="418647"/>
            <a:chOff x="0" y="0"/>
            <a:chExt cx="390532" cy="144723"/>
          </a:xfrm>
        </p:grpSpPr>
        <p:sp>
          <p:nvSpPr>
            <p:cNvPr id="926" name="Freeform 926"/>
            <p:cNvSpPr/>
            <p:nvPr/>
          </p:nvSpPr>
          <p:spPr>
            <a:xfrm>
              <a:off x="0" y="0"/>
              <a:ext cx="390532" cy="144723"/>
            </a:xfrm>
            <a:custGeom>
              <a:avLst/>
              <a:gdLst/>
              <a:ahLst/>
              <a:cxnLst/>
              <a:rect l="l" t="t" r="r" b="b"/>
              <a:pathLst>
                <a:path w="390532" h="144723">
                  <a:moveTo>
                    <a:pt x="0" y="0"/>
                  </a:moveTo>
                  <a:lnTo>
                    <a:pt x="390532" y="0"/>
                  </a:lnTo>
                  <a:lnTo>
                    <a:pt x="390532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27" name="TextBox 927"/>
            <p:cNvSpPr txBox="1"/>
            <p:nvPr/>
          </p:nvSpPr>
          <p:spPr>
            <a:xfrm>
              <a:off x="0" y="-9525"/>
              <a:ext cx="390532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Inspección</a:t>
              </a:r>
            </a:p>
          </p:txBody>
        </p:sp>
      </p:grpSp>
      <p:grpSp>
        <p:nvGrpSpPr>
          <p:cNvPr id="928" name="Group 928"/>
          <p:cNvGrpSpPr/>
          <p:nvPr/>
        </p:nvGrpSpPr>
        <p:grpSpPr>
          <a:xfrm>
            <a:off x="12280918" y="9942611"/>
            <a:ext cx="1131850" cy="75879"/>
            <a:chOff x="0" y="0"/>
            <a:chExt cx="391272" cy="26231"/>
          </a:xfrm>
        </p:grpSpPr>
        <p:sp>
          <p:nvSpPr>
            <p:cNvPr id="929" name="Freeform 929"/>
            <p:cNvSpPr/>
            <p:nvPr/>
          </p:nvSpPr>
          <p:spPr>
            <a:xfrm>
              <a:off x="0" y="0"/>
              <a:ext cx="391272" cy="26231"/>
            </a:xfrm>
            <a:custGeom>
              <a:avLst/>
              <a:gdLst/>
              <a:ahLst/>
              <a:cxnLst/>
              <a:rect l="l" t="t" r="r" b="b"/>
              <a:pathLst>
                <a:path w="391272" h="26231">
                  <a:moveTo>
                    <a:pt x="0" y="0"/>
                  </a:moveTo>
                  <a:lnTo>
                    <a:pt x="391272" y="0"/>
                  </a:lnTo>
                  <a:lnTo>
                    <a:pt x="39127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930" name="TextBox 930"/>
            <p:cNvSpPr txBox="1"/>
            <p:nvPr/>
          </p:nvSpPr>
          <p:spPr>
            <a:xfrm>
              <a:off x="0" y="-28575"/>
              <a:ext cx="39127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931" name="Group 931"/>
          <p:cNvGrpSpPr/>
          <p:nvPr/>
        </p:nvGrpSpPr>
        <p:grpSpPr>
          <a:xfrm>
            <a:off x="13482543" y="9573803"/>
            <a:ext cx="1129709" cy="418647"/>
            <a:chOff x="0" y="0"/>
            <a:chExt cx="390532" cy="144723"/>
          </a:xfrm>
        </p:grpSpPr>
        <p:sp>
          <p:nvSpPr>
            <p:cNvPr id="932" name="Freeform 932"/>
            <p:cNvSpPr/>
            <p:nvPr/>
          </p:nvSpPr>
          <p:spPr>
            <a:xfrm>
              <a:off x="0" y="0"/>
              <a:ext cx="390532" cy="144723"/>
            </a:xfrm>
            <a:custGeom>
              <a:avLst/>
              <a:gdLst/>
              <a:ahLst/>
              <a:cxnLst/>
              <a:rect l="l" t="t" r="r" b="b"/>
              <a:pathLst>
                <a:path w="390532" h="144723">
                  <a:moveTo>
                    <a:pt x="0" y="0"/>
                  </a:moveTo>
                  <a:lnTo>
                    <a:pt x="390532" y="0"/>
                  </a:lnTo>
                  <a:lnTo>
                    <a:pt x="390532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33" name="TextBox 933"/>
            <p:cNvSpPr txBox="1"/>
            <p:nvPr/>
          </p:nvSpPr>
          <p:spPr>
            <a:xfrm>
              <a:off x="0" y="-9525"/>
              <a:ext cx="390532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Demora</a:t>
              </a:r>
            </a:p>
          </p:txBody>
        </p:sp>
      </p:grpSp>
      <p:grpSp>
        <p:nvGrpSpPr>
          <p:cNvPr id="934" name="Group 934"/>
          <p:cNvGrpSpPr/>
          <p:nvPr/>
        </p:nvGrpSpPr>
        <p:grpSpPr>
          <a:xfrm>
            <a:off x="13482543" y="9945003"/>
            <a:ext cx="1131850" cy="75879"/>
            <a:chOff x="0" y="0"/>
            <a:chExt cx="391272" cy="26231"/>
          </a:xfrm>
        </p:grpSpPr>
        <p:sp>
          <p:nvSpPr>
            <p:cNvPr id="935" name="Freeform 935"/>
            <p:cNvSpPr/>
            <p:nvPr/>
          </p:nvSpPr>
          <p:spPr>
            <a:xfrm>
              <a:off x="0" y="0"/>
              <a:ext cx="391272" cy="26231"/>
            </a:xfrm>
            <a:custGeom>
              <a:avLst/>
              <a:gdLst/>
              <a:ahLst/>
              <a:cxnLst/>
              <a:rect l="l" t="t" r="r" b="b"/>
              <a:pathLst>
                <a:path w="391272" h="26231">
                  <a:moveTo>
                    <a:pt x="0" y="0"/>
                  </a:moveTo>
                  <a:lnTo>
                    <a:pt x="391272" y="0"/>
                  </a:lnTo>
                  <a:lnTo>
                    <a:pt x="391272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936" name="TextBox 936"/>
            <p:cNvSpPr txBox="1"/>
            <p:nvPr/>
          </p:nvSpPr>
          <p:spPr>
            <a:xfrm>
              <a:off x="0" y="-28575"/>
              <a:ext cx="391272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grpSp>
        <p:nvGrpSpPr>
          <p:cNvPr id="937" name="Group 937"/>
          <p:cNvGrpSpPr/>
          <p:nvPr/>
        </p:nvGrpSpPr>
        <p:grpSpPr>
          <a:xfrm>
            <a:off x="14684167" y="9567813"/>
            <a:ext cx="1581848" cy="418647"/>
            <a:chOff x="0" y="0"/>
            <a:chExt cx="546833" cy="144723"/>
          </a:xfrm>
        </p:grpSpPr>
        <p:sp>
          <p:nvSpPr>
            <p:cNvPr id="938" name="Freeform 938"/>
            <p:cNvSpPr/>
            <p:nvPr/>
          </p:nvSpPr>
          <p:spPr>
            <a:xfrm>
              <a:off x="0" y="0"/>
              <a:ext cx="546833" cy="144723"/>
            </a:xfrm>
            <a:custGeom>
              <a:avLst/>
              <a:gdLst/>
              <a:ahLst/>
              <a:cxnLst/>
              <a:rect l="l" t="t" r="r" b="b"/>
              <a:pathLst>
                <a:path w="546833" h="144723">
                  <a:moveTo>
                    <a:pt x="0" y="0"/>
                  </a:moveTo>
                  <a:lnTo>
                    <a:pt x="546833" y="0"/>
                  </a:lnTo>
                  <a:lnTo>
                    <a:pt x="546833" y="144723"/>
                  </a:lnTo>
                  <a:lnTo>
                    <a:pt x="0" y="1447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39" name="TextBox 939"/>
            <p:cNvSpPr txBox="1"/>
            <p:nvPr/>
          </p:nvSpPr>
          <p:spPr>
            <a:xfrm>
              <a:off x="0" y="-9525"/>
              <a:ext cx="546833" cy="154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rPr>
                <a:t>Almacenamiento</a:t>
              </a:r>
            </a:p>
          </p:txBody>
        </p:sp>
      </p:grpSp>
      <p:grpSp>
        <p:nvGrpSpPr>
          <p:cNvPr id="940" name="Group 940"/>
          <p:cNvGrpSpPr/>
          <p:nvPr/>
        </p:nvGrpSpPr>
        <p:grpSpPr>
          <a:xfrm>
            <a:off x="14684167" y="9948521"/>
            <a:ext cx="1581848" cy="75879"/>
            <a:chOff x="0" y="0"/>
            <a:chExt cx="546833" cy="26231"/>
          </a:xfrm>
        </p:grpSpPr>
        <p:sp>
          <p:nvSpPr>
            <p:cNvPr id="941" name="Freeform 941"/>
            <p:cNvSpPr/>
            <p:nvPr/>
          </p:nvSpPr>
          <p:spPr>
            <a:xfrm>
              <a:off x="0" y="0"/>
              <a:ext cx="546833" cy="26231"/>
            </a:xfrm>
            <a:custGeom>
              <a:avLst/>
              <a:gdLst/>
              <a:ahLst/>
              <a:cxnLst/>
              <a:rect l="l" t="t" r="r" b="b"/>
              <a:pathLst>
                <a:path w="546833" h="26231">
                  <a:moveTo>
                    <a:pt x="0" y="0"/>
                  </a:moveTo>
                  <a:lnTo>
                    <a:pt x="546833" y="0"/>
                  </a:lnTo>
                  <a:lnTo>
                    <a:pt x="546833" y="26231"/>
                  </a:lnTo>
                  <a:lnTo>
                    <a:pt x="0" y="26231"/>
                  </a:lnTo>
                  <a:close/>
                </a:path>
              </a:pathLst>
            </a:custGeom>
            <a:solidFill>
              <a:srgbClr val="DFCFFF"/>
            </a:solidFill>
          </p:spPr>
        </p:sp>
        <p:sp>
          <p:nvSpPr>
            <p:cNvPr id="942" name="TextBox 942"/>
            <p:cNvSpPr txBox="1"/>
            <p:nvPr/>
          </p:nvSpPr>
          <p:spPr>
            <a:xfrm>
              <a:off x="0" y="-28575"/>
              <a:ext cx="546833" cy="54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80"/>
                </a:lnSpc>
              </a:pPr>
              <a:endParaRPr/>
            </a:p>
          </p:txBody>
        </p:sp>
      </p:grpSp>
      <p:sp>
        <p:nvSpPr>
          <p:cNvPr id="943" name="TextBox 943"/>
          <p:cNvSpPr txBox="1"/>
          <p:nvPr/>
        </p:nvSpPr>
        <p:spPr>
          <a:xfrm>
            <a:off x="3137234" y="6135546"/>
            <a:ext cx="2427906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Integración del sistema</a:t>
            </a:r>
          </a:p>
        </p:txBody>
      </p:sp>
      <p:sp>
        <p:nvSpPr>
          <p:cNvPr id="944" name="TextBox 944"/>
          <p:cNvSpPr txBox="1"/>
          <p:nvPr/>
        </p:nvSpPr>
        <p:spPr>
          <a:xfrm>
            <a:off x="8671551" y="6129539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10</a:t>
            </a:r>
          </a:p>
        </p:txBody>
      </p:sp>
      <p:sp>
        <p:nvSpPr>
          <p:cNvPr id="945" name="TextBox 945"/>
          <p:cNvSpPr txBox="1"/>
          <p:nvPr/>
        </p:nvSpPr>
        <p:spPr>
          <a:xfrm>
            <a:off x="10292274" y="6154077"/>
            <a:ext cx="5854202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Ensamblaje del dispositivo al chaleco o cinturón.</a:t>
            </a:r>
          </a:p>
        </p:txBody>
      </p:sp>
      <p:sp>
        <p:nvSpPr>
          <p:cNvPr id="946" name="TextBox 946"/>
          <p:cNvSpPr txBox="1"/>
          <p:nvPr/>
        </p:nvSpPr>
        <p:spPr>
          <a:xfrm>
            <a:off x="3364871" y="6641963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Laboratorio</a:t>
            </a:r>
          </a:p>
        </p:txBody>
      </p:sp>
      <p:sp>
        <p:nvSpPr>
          <p:cNvPr id="947" name="TextBox 947"/>
          <p:cNvSpPr txBox="1"/>
          <p:nvPr/>
        </p:nvSpPr>
        <p:spPr>
          <a:xfrm>
            <a:off x="8671551" y="6635956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</a:t>
            </a:r>
          </a:p>
        </p:txBody>
      </p:sp>
      <p:sp>
        <p:nvSpPr>
          <p:cNvPr id="948" name="TextBox 948"/>
          <p:cNvSpPr txBox="1"/>
          <p:nvPr/>
        </p:nvSpPr>
        <p:spPr>
          <a:xfrm>
            <a:off x="9901749" y="6655918"/>
            <a:ext cx="6406214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Dirigir el dispositivo al laboratorio para realizar pruebas estrictas.</a:t>
            </a:r>
          </a:p>
        </p:txBody>
      </p:sp>
      <p:sp>
        <p:nvSpPr>
          <p:cNvPr id="949" name="TextBox 949"/>
          <p:cNvSpPr txBox="1"/>
          <p:nvPr/>
        </p:nvSpPr>
        <p:spPr>
          <a:xfrm>
            <a:off x="3374226" y="7148380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Pruebas de calidad</a:t>
            </a:r>
          </a:p>
        </p:txBody>
      </p:sp>
      <p:sp>
        <p:nvSpPr>
          <p:cNvPr id="950" name="TextBox 950"/>
          <p:cNvSpPr txBox="1"/>
          <p:nvPr/>
        </p:nvSpPr>
        <p:spPr>
          <a:xfrm>
            <a:off x="8679148" y="7142373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10</a:t>
            </a:r>
          </a:p>
        </p:txBody>
      </p:sp>
      <p:sp>
        <p:nvSpPr>
          <p:cNvPr id="951" name="TextBox 951"/>
          <p:cNvSpPr txBox="1"/>
          <p:nvPr/>
        </p:nvSpPr>
        <p:spPr>
          <a:xfrm>
            <a:off x="10062702" y="7164457"/>
            <a:ext cx="609564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Realizar pruebas generales de funcionamiento y conectividad.</a:t>
            </a:r>
          </a:p>
        </p:txBody>
      </p:sp>
      <p:sp>
        <p:nvSpPr>
          <p:cNvPr id="952" name="TextBox 952"/>
          <p:cNvSpPr txBox="1"/>
          <p:nvPr/>
        </p:nvSpPr>
        <p:spPr>
          <a:xfrm>
            <a:off x="3283194" y="7654797"/>
            <a:ext cx="2135987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Pruebas de seguridad</a:t>
            </a:r>
          </a:p>
        </p:txBody>
      </p:sp>
      <p:sp>
        <p:nvSpPr>
          <p:cNvPr id="953" name="TextBox 953"/>
          <p:cNvSpPr txBox="1"/>
          <p:nvPr/>
        </p:nvSpPr>
        <p:spPr>
          <a:xfrm>
            <a:off x="8679148" y="7648789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15</a:t>
            </a:r>
          </a:p>
        </p:txBody>
      </p:sp>
      <p:sp>
        <p:nvSpPr>
          <p:cNvPr id="954" name="TextBox 954"/>
          <p:cNvSpPr txBox="1"/>
          <p:nvPr/>
        </p:nvSpPr>
        <p:spPr>
          <a:xfrm>
            <a:off x="10579856" y="7696661"/>
            <a:ext cx="507320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Revisar que no existan falsos positivos en alertas.</a:t>
            </a:r>
          </a:p>
        </p:txBody>
      </p:sp>
      <p:sp>
        <p:nvSpPr>
          <p:cNvPr id="955" name="TextBox 955"/>
          <p:cNvSpPr txBox="1"/>
          <p:nvPr/>
        </p:nvSpPr>
        <p:spPr>
          <a:xfrm>
            <a:off x="3374226" y="8161213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Área de empaque</a:t>
            </a:r>
          </a:p>
        </p:txBody>
      </p:sp>
      <p:sp>
        <p:nvSpPr>
          <p:cNvPr id="956" name="TextBox 956"/>
          <p:cNvSpPr txBox="1"/>
          <p:nvPr/>
        </p:nvSpPr>
        <p:spPr>
          <a:xfrm>
            <a:off x="8679148" y="8155206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</a:t>
            </a:r>
          </a:p>
        </p:txBody>
      </p:sp>
      <p:sp>
        <p:nvSpPr>
          <p:cNvPr id="957" name="TextBox 957"/>
          <p:cNvSpPr txBox="1"/>
          <p:nvPr/>
        </p:nvSpPr>
        <p:spPr>
          <a:xfrm>
            <a:off x="10496572" y="8177291"/>
            <a:ext cx="5251637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Dirigir el dispositivo al área de empaque</a:t>
            </a:r>
          </a:p>
        </p:txBody>
      </p:sp>
      <p:sp>
        <p:nvSpPr>
          <p:cNvPr id="958" name="TextBox 958"/>
          <p:cNvSpPr txBox="1"/>
          <p:nvPr/>
        </p:nvSpPr>
        <p:spPr>
          <a:xfrm>
            <a:off x="3271083" y="8667630"/>
            <a:ext cx="2135987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Empaque y etiquetado</a:t>
            </a:r>
          </a:p>
        </p:txBody>
      </p:sp>
      <p:sp>
        <p:nvSpPr>
          <p:cNvPr id="959" name="TextBox 959"/>
          <p:cNvSpPr txBox="1"/>
          <p:nvPr/>
        </p:nvSpPr>
        <p:spPr>
          <a:xfrm>
            <a:off x="8679148" y="8661623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10</a:t>
            </a:r>
          </a:p>
        </p:txBody>
      </p:sp>
      <p:sp>
        <p:nvSpPr>
          <p:cNvPr id="960" name="TextBox 960"/>
          <p:cNvSpPr txBox="1"/>
          <p:nvPr/>
        </p:nvSpPr>
        <p:spPr>
          <a:xfrm>
            <a:off x="10704610" y="8667630"/>
            <a:ext cx="5029531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Empaquetado y etiquetado del producto.</a:t>
            </a:r>
          </a:p>
        </p:txBody>
      </p:sp>
      <p:sp>
        <p:nvSpPr>
          <p:cNvPr id="961" name="TextBox 961"/>
          <p:cNvSpPr txBox="1"/>
          <p:nvPr/>
        </p:nvSpPr>
        <p:spPr>
          <a:xfrm>
            <a:off x="3374226" y="9174047"/>
            <a:ext cx="1948410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Totales:</a:t>
            </a:r>
          </a:p>
        </p:txBody>
      </p:sp>
      <p:sp>
        <p:nvSpPr>
          <p:cNvPr id="962" name="TextBox 962"/>
          <p:cNvSpPr txBox="1"/>
          <p:nvPr/>
        </p:nvSpPr>
        <p:spPr>
          <a:xfrm>
            <a:off x="8679148" y="9168040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100.06</a:t>
            </a:r>
          </a:p>
        </p:txBody>
      </p:sp>
      <p:sp>
        <p:nvSpPr>
          <p:cNvPr id="963" name="TextBox 963"/>
          <p:cNvSpPr txBox="1"/>
          <p:nvPr/>
        </p:nvSpPr>
        <p:spPr>
          <a:xfrm>
            <a:off x="8679148" y="9674456"/>
            <a:ext cx="964689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2:00:04</a:t>
            </a:r>
          </a:p>
        </p:txBody>
      </p:sp>
      <p:sp>
        <p:nvSpPr>
          <p:cNvPr id="964" name="TextBox 964"/>
          <p:cNvSpPr txBox="1"/>
          <p:nvPr/>
        </p:nvSpPr>
        <p:spPr>
          <a:xfrm>
            <a:off x="7568207" y="9666679"/>
            <a:ext cx="678973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3"/>
              </a:lnSpc>
              <a:spcBef>
                <a:spcPct val="0"/>
              </a:spcBef>
            </a:pPr>
            <a:r>
              <a:rPr lang="en-US" sz="1758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Horas</a:t>
            </a:r>
          </a:p>
        </p:txBody>
      </p:sp>
      <p:sp>
        <p:nvSpPr>
          <p:cNvPr id="965" name="Freeform 965"/>
          <p:cNvSpPr/>
          <p:nvPr/>
        </p:nvSpPr>
        <p:spPr>
          <a:xfrm>
            <a:off x="5948796" y="6178988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1"/>
                </a:lnTo>
                <a:lnTo>
                  <a:pt x="0" y="26358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966" name="Freeform 966"/>
          <p:cNvSpPr/>
          <p:nvPr/>
        </p:nvSpPr>
        <p:spPr>
          <a:xfrm>
            <a:off x="6509274" y="6664531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0"/>
                </a:lnTo>
                <a:lnTo>
                  <a:pt x="0" y="2635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967" name="Freeform 967"/>
          <p:cNvSpPr/>
          <p:nvPr/>
        </p:nvSpPr>
        <p:spPr>
          <a:xfrm>
            <a:off x="7007277" y="7180433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1"/>
                </a:lnTo>
                <a:lnTo>
                  <a:pt x="0" y="26358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968" name="Freeform 968"/>
          <p:cNvSpPr/>
          <p:nvPr/>
        </p:nvSpPr>
        <p:spPr>
          <a:xfrm>
            <a:off x="7006815" y="7659892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0"/>
                </a:lnTo>
                <a:lnTo>
                  <a:pt x="0" y="2635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969" name="Freeform 969"/>
          <p:cNvSpPr/>
          <p:nvPr/>
        </p:nvSpPr>
        <p:spPr>
          <a:xfrm>
            <a:off x="6480505" y="8179762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1"/>
                </a:lnTo>
                <a:lnTo>
                  <a:pt x="0" y="26358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970" name="Freeform 970"/>
          <p:cNvSpPr/>
          <p:nvPr/>
        </p:nvSpPr>
        <p:spPr>
          <a:xfrm>
            <a:off x="5974304" y="8683162"/>
            <a:ext cx="263580" cy="263580"/>
          </a:xfrm>
          <a:custGeom>
            <a:avLst/>
            <a:gdLst/>
            <a:ahLst/>
            <a:cxnLst/>
            <a:rect l="l" t="t" r="r" b="b"/>
            <a:pathLst>
              <a:path w="263580" h="263580">
                <a:moveTo>
                  <a:pt x="0" y="0"/>
                </a:moveTo>
                <a:lnTo>
                  <a:pt x="263580" y="0"/>
                </a:lnTo>
                <a:lnTo>
                  <a:pt x="263580" y="263581"/>
                </a:lnTo>
                <a:lnTo>
                  <a:pt x="0" y="26358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971" name="AutoShape 971"/>
          <p:cNvSpPr/>
          <p:nvPr/>
        </p:nvSpPr>
        <p:spPr>
          <a:xfrm>
            <a:off x="6080586" y="6442569"/>
            <a:ext cx="560478" cy="221962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72" name="AutoShape 972"/>
          <p:cNvSpPr/>
          <p:nvPr/>
        </p:nvSpPr>
        <p:spPr>
          <a:xfrm>
            <a:off x="6641064" y="6928111"/>
            <a:ext cx="498003" cy="252322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73" name="AutoShape 973"/>
          <p:cNvSpPr/>
          <p:nvPr/>
        </p:nvSpPr>
        <p:spPr>
          <a:xfrm flipV="1">
            <a:off x="7138605" y="7444014"/>
            <a:ext cx="462" cy="215878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74" name="AutoShape 974"/>
          <p:cNvSpPr/>
          <p:nvPr/>
        </p:nvSpPr>
        <p:spPr>
          <a:xfrm flipV="1">
            <a:off x="6612295" y="7923472"/>
            <a:ext cx="526310" cy="256290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75" name="AutoShape 975"/>
          <p:cNvSpPr/>
          <p:nvPr/>
        </p:nvSpPr>
        <p:spPr>
          <a:xfrm flipV="1">
            <a:off x="6106094" y="8443343"/>
            <a:ext cx="506201" cy="239820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76" name="AutoShape 976"/>
          <p:cNvSpPr/>
          <p:nvPr/>
        </p:nvSpPr>
        <p:spPr>
          <a:xfrm flipH="1">
            <a:off x="6080586" y="5894287"/>
            <a:ext cx="531709" cy="284701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77" name="AutoShape 977"/>
          <p:cNvSpPr/>
          <p:nvPr/>
        </p:nvSpPr>
        <p:spPr>
          <a:xfrm flipH="1">
            <a:off x="6085807" y="4853496"/>
            <a:ext cx="1047265" cy="263758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78" name="AutoShape 978"/>
          <p:cNvSpPr/>
          <p:nvPr/>
        </p:nvSpPr>
        <p:spPr>
          <a:xfrm flipV="1">
            <a:off x="6107215" y="3837145"/>
            <a:ext cx="1043259" cy="239319"/>
          </a:xfrm>
          <a:prstGeom prst="line">
            <a:avLst/>
          </a:prstGeom>
          <a:ln w="38100" cap="flat">
            <a:solidFill>
              <a:srgbClr val="8570E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79" name="TextBox 979"/>
          <p:cNvSpPr txBox="1"/>
          <p:nvPr/>
        </p:nvSpPr>
        <p:spPr>
          <a:xfrm>
            <a:off x="11007467" y="5641689"/>
            <a:ext cx="4194777" cy="2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5"/>
              </a:lnSpc>
              <a:spcBef>
                <a:spcPct val="0"/>
              </a:spcBef>
            </a:pPr>
            <a:r>
              <a:rPr lang="en-US" sz="1611">
                <a:solidFill>
                  <a:srgbClr val="625042"/>
                </a:solidFill>
                <a:latin typeface="Lora"/>
                <a:ea typeface="Lora"/>
                <a:cs typeface="Lora"/>
                <a:sym typeface="Lora"/>
              </a:rPr>
              <a:t>Traslado a la siguiente etapa de producción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1646124" y="-1060568"/>
            <a:ext cx="10471590" cy="5235795"/>
          </a:xfrm>
          <a:custGeom>
            <a:avLst/>
            <a:gdLst/>
            <a:ahLst/>
            <a:cxnLst/>
            <a:rect l="l" t="t" r="r" b="b"/>
            <a:pathLst>
              <a:path w="10471590" h="5235795">
                <a:moveTo>
                  <a:pt x="0" y="0"/>
                </a:moveTo>
                <a:lnTo>
                  <a:pt x="10471590" y="0"/>
                </a:lnTo>
                <a:lnTo>
                  <a:pt x="10471590" y="5235795"/>
                </a:lnTo>
                <a:lnTo>
                  <a:pt x="0" y="52357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1021862" y="5998171"/>
            <a:ext cx="6520258" cy="6520258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CEB4FF"/>
            </a:solidFill>
          </p:spPr>
        </p:sp>
      </p:grp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028700" y="2679572"/>
          <a:ext cx="16506457" cy="5583004"/>
        </p:xfrm>
        <a:graphic>
          <a:graphicData uri="http://schemas.openxmlformats.org/drawingml/2006/table">
            <a:tbl>
              <a:tblPr/>
              <a:tblGrid>
                <a:gridCol w="81152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1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8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264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146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12670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Estado de resultados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1.° año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2.° año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3.° año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4.° año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5691">
                <a:tc>
                  <a:txBody>
                    <a:bodyPr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Ingresos</a:t>
                      </a:r>
                      <a:endParaRPr lang="en-US" sz="1100"/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Precio de venta del producto: $3,310.10 con una venta anual de 1,152 cinturones </a:t>
                      </a:r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$3,813,236.78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$3,989,789.64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$4,174,516.90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$4,367,797.04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608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Costos fijos</a:t>
                      </a:r>
                      <a:endParaRPr lang="en-US" sz="1100"/>
                    </a:p>
                    <a:p>
                      <a:pPr marL="0" lvl="0" indent="0" algn="l">
                        <a:lnSpc>
                          <a:spcPts val="1960"/>
                        </a:lnSpc>
                        <a:spcBef>
                          <a:spcPct val="0"/>
                        </a:spcBef>
                      </a:pPr>
                      <a:r>
                        <a:rPr lang="en-US" sz="1400" u="none" strike="noStrike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Mano de obra, gastos indirectos, gastos de venta y prestaciones laborales </a:t>
                      </a:r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$807,751.26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$845,150.14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$884,280.59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$925,222.78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7901">
                <a:tc>
                  <a:txBody>
                    <a:bodyPr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Costos variables</a:t>
                      </a:r>
                      <a:endParaRPr lang="en-US" sz="1100"/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Materia prima y gastos indirectos </a:t>
                      </a:r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$2,191,167.44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$2,292,618.49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$2,398,766.73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$2,509,829.62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5331">
                <a:tc>
                  <a:txBody>
                    <a:bodyPr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Costos totales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$2,998,918.70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$3,137,768.63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$3,283,047.32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$3,435,052.40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65331">
                <a:tc>
                  <a:txBody>
                    <a:bodyPr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Ganancias</a:t>
                      </a:r>
                      <a:endParaRPr lang="en-US" sz="1100"/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Ingresos-Costos totales </a:t>
                      </a:r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C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$814,318.08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$852,021.01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$891,469.58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$932,744.64</a:t>
                      </a:r>
                      <a:endParaRPr lang="en-US" sz="1100"/>
                    </a:p>
                  </a:txBody>
                  <a:tcPr marL="101070" marR="101070" marT="101070" marB="10107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363606" y="1076325"/>
            <a:ext cx="14428562" cy="540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ESTRUCTURA DE COSTOS 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 FLUJO DE INGRESOS</a:t>
            </a:r>
          </a:p>
        </p:txBody>
      </p:sp>
      <p:sp>
        <p:nvSpPr>
          <p:cNvPr id="8" name="Freeform 8"/>
          <p:cNvSpPr/>
          <p:nvPr/>
        </p:nvSpPr>
        <p:spPr>
          <a:xfrm>
            <a:off x="16307963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4" y="0"/>
                </a:lnTo>
                <a:lnTo>
                  <a:pt x="1902674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612" b="-16792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40321" y="8756868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 t="-81722"/>
            </a:stretch>
          </a:blipFill>
        </p:spPr>
      </p:sp>
      <p:sp>
        <p:nvSpPr>
          <p:cNvPr id="5" name="Freeform 5"/>
          <p:cNvSpPr/>
          <p:nvPr/>
        </p:nvSpPr>
        <p:spPr>
          <a:xfrm rot="5400000">
            <a:off x="10418783" y="2537240"/>
            <a:ext cx="1820201" cy="726353"/>
          </a:xfrm>
          <a:custGeom>
            <a:avLst/>
            <a:gdLst/>
            <a:ahLst/>
            <a:cxnLst/>
            <a:rect l="l" t="t" r="r" b="b"/>
            <a:pathLst>
              <a:path w="1820201" h="726353">
                <a:moveTo>
                  <a:pt x="0" y="0"/>
                </a:moveTo>
                <a:lnTo>
                  <a:pt x="1820201" y="0"/>
                </a:lnTo>
                <a:lnTo>
                  <a:pt x="1820201" y="726354"/>
                </a:lnTo>
                <a:lnTo>
                  <a:pt x="0" y="7263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 r="-3357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965707" y="1125236"/>
            <a:ext cx="6948724" cy="2872334"/>
          </a:xfrm>
          <a:custGeom>
            <a:avLst/>
            <a:gdLst/>
            <a:ahLst/>
            <a:cxnLst/>
            <a:rect l="l" t="t" r="r" b="b"/>
            <a:pathLst>
              <a:path w="6948724" h="2872334">
                <a:moveTo>
                  <a:pt x="0" y="0"/>
                </a:moveTo>
                <a:lnTo>
                  <a:pt x="6948724" y="0"/>
                </a:lnTo>
                <a:lnTo>
                  <a:pt x="6948724" y="2872334"/>
                </a:lnTo>
                <a:lnTo>
                  <a:pt x="0" y="287233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b="-11988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742555" y="1260213"/>
            <a:ext cx="888637" cy="888637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70EB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 b="1">
                  <a:solidFill>
                    <a:srgbClr val="FFFFFF"/>
                  </a:solidFill>
                  <a:latin typeface="TT Norms Bold"/>
                  <a:ea typeface="TT Norms Bold"/>
                  <a:cs typeface="TT Norms Bold"/>
                  <a:sym typeface="TT Norms Bold"/>
                </a:rPr>
                <a:t>01</a:t>
              </a:r>
            </a:p>
          </p:txBody>
        </p:sp>
      </p:grpSp>
      <p:sp>
        <p:nvSpPr>
          <p:cNvPr id="10" name="Freeform 10"/>
          <p:cNvSpPr/>
          <p:nvPr/>
        </p:nvSpPr>
        <p:spPr>
          <a:xfrm rot="5400000">
            <a:off x="7448174" y="6608315"/>
            <a:ext cx="1519860" cy="606502"/>
          </a:xfrm>
          <a:custGeom>
            <a:avLst/>
            <a:gdLst/>
            <a:ahLst/>
            <a:cxnLst/>
            <a:rect l="l" t="t" r="r" b="b"/>
            <a:pathLst>
              <a:path w="1519860" h="606502">
                <a:moveTo>
                  <a:pt x="0" y="0"/>
                </a:moveTo>
                <a:lnTo>
                  <a:pt x="1519860" y="0"/>
                </a:lnTo>
                <a:lnTo>
                  <a:pt x="1519860" y="606502"/>
                </a:lnTo>
                <a:lnTo>
                  <a:pt x="0" y="60650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 r="-33573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490015" y="5908349"/>
            <a:ext cx="6965574" cy="2712347"/>
          </a:xfrm>
          <a:custGeom>
            <a:avLst/>
            <a:gdLst/>
            <a:ahLst/>
            <a:cxnLst/>
            <a:rect l="l" t="t" r="r" b="b"/>
            <a:pathLst>
              <a:path w="6965574" h="2712347">
                <a:moveTo>
                  <a:pt x="0" y="0"/>
                </a:moveTo>
                <a:lnTo>
                  <a:pt x="6965575" y="0"/>
                </a:lnTo>
                <a:lnTo>
                  <a:pt x="6965575" y="2712347"/>
                </a:lnTo>
                <a:lnTo>
                  <a:pt x="0" y="271234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7763786" y="5566390"/>
            <a:ext cx="888637" cy="888637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70EB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 b="1">
                  <a:solidFill>
                    <a:srgbClr val="FFFFFF"/>
                  </a:solidFill>
                  <a:latin typeface="TT Norms Bold"/>
                  <a:ea typeface="TT Norms Bold"/>
                  <a:cs typeface="TT Norms Bold"/>
                  <a:sym typeface="TT Norms Bold"/>
                </a:rPr>
                <a:t>03</a:t>
              </a:r>
            </a:p>
          </p:txBody>
        </p:sp>
      </p:grpSp>
      <p:sp>
        <p:nvSpPr>
          <p:cNvPr id="15" name="Freeform 15"/>
          <p:cNvSpPr/>
          <p:nvPr/>
        </p:nvSpPr>
        <p:spPr>
          <a:xfrm>
            <a:off x="9976618" y="5453575"/>
            <a:ext cx="7825119" cy="2961938"/>
          </a:xfrm>
          <a:custGeom>
            <a:avLst/>
            <a:gdLst/>
            <a:ahLst/>
            <a:cxnLst/>
            <a:rect l="l" t="t" r="r" b="b"/>
            <a:pathLst>
              <a:path w="7825119" h="2961938">
                <a:moveTo>
                  <a:pt x="0" y="0"/>
                </a:moveTo>
                <a:lnTo>
                  <a:pt x="7825119" y="0"/>
                </a:lnTo>
                <a:lnTo>
                  <a:pt x="7825119" y="2961938"/>
                </a:lnTo>
                <a:lnTo>
                  <a:pt x="0" y="296193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0298237" y="4950070"/>
            <a:ext cx="888637" cy="888637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70EB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 b="1">
                  <a:solidFill>
                    <a:srgbClr val="FFFFFF"/>
                  </a:solidFill>
                  <a:latin typeface="TT Norms Bold"/>
                  <a:ea typeface="TT Norms Bold"/>
                  <a:cs typeface="TT Norms Bold"/>
                  <a:sym typeface="TT Norms Bold"/>
                </a:rPr>
                <a:t>02</a:t>
              </a:r>
            </a:p>
          </p:txBody>
        </p:sp>
      </p:grpSp>
      <p:sp>
        <p:nvSpPr>
          <p:cNvPr id="19" name="Freeform 19"/>
          <p:cNvSpPr/>
          <p:nvPr/>
        </p:nvSpPr>
        <p:spPr>
          <a:xfrm>
            <a:off x="0" y="8601646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12612" b="-16792"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587995" y="4505569"/>
            <a:ext cx="8853107" cy="85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spc="24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En México, se considera que el 65% de las personas adultas mayores sufren caídas.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87995" y="2349744"/>
            <a:ext cx="8853107" cy="172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spc="24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Según el CENAPRECE, señalan que la tasa promedio anual de caídas en el grupo etario de 65 a 75 años varía del 15% al 28% en personas sanas; esta cifra se incrementa a 35% en el grupo de 75 años de edad. [1]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87995" y="1056629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PROBLEMÁTICA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Y JUSTIFICACIÓN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168048" y="9315450"/>
            <a:ext cx="15807200" cy="746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[1] CENAPRECE, Prevención y atención de las caídas en la persona adulta mayor. disponible en:  http://www.cenaprece.salud.gob.mx/ programas/interior/adulto/descarga s/pdf/Guia_Caidas_2aa.pdf</a:t>
            </a:r>
          </a:p>
        </p:txBody>
      </p:sp>
      <p:sp>
        <p:nvSpPr>
          <p:cNvPr id="24" name="AutoShape 24"/>
          <p:cNvSpPr/>
          <p:nvPr/>
        </p:nvSpPr>
        <p:spPr>
          <a:xfrm flipH="1" flipV="1">
            <a:off x="1971006" y="9196388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5" name="Freeform 25"/>
          <p:cNvSpPr/>
          <p:nvPr/>
        </p:nvSpPr>
        <p:spPr>
          <a:xfrm>
            <a:off x="16782271" y="4316512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2" y="0"/>
                </a:lnTo>
                <a:lnTo>
                  <a:pt x="2038932" y="818121"/>
                </a:lnTo>
                <a:lnTo>
                  <a:pt x="0" y="81812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xmlns="" r:embed="rId1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275864" y="-1513365"/>
            <a:ext cx="13313729" cy="13313729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570EB">
                <a:alpha val="12941"/>
              </a:srgbClr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8261996" y="2192948"/>
            <a:ext cx="7787725" cy="0"/>
          </a:xfrm>
          <a:prstGeom prst="line">
            <a:avLst/>
          </a:prstGeom>
          <a:ln w="9525" cap="flat">
            <a:solidFill>
              <a:srgbClr val="9871E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8233594" y="3970167"/>
            <a:ext cx="7787725" cy="0"/>
          </a:xfrm>
          <a:prstGeom prst="line">
            <a:avLst/>
          </a:prstGeom>
          <a:ln w="9525" cap="flat">
            <a:solidFill>
              <a:srgbClr val="9871E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8210506" y="5745784"/>
            <a:ext cx="7787725" cy="0"/>
          </a:xfrm>
          <a:prstGeom prst="line">
            <a:avLst/>
          </a:prstGeom>
          <a:ln w="9525" cap="flat">
            <a:solidFill>
              <a:srgbClr val="9871E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16307963" y="212713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4" y="0"/>
                </a:lnTo>
                <a:lnTo>
                  <a:pt x="1902674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612" b="-16792"/>
            </a:stretch>
          </a:blipFill>
        </p:spPr>
      </p:sp>
      <p:sp>
        <p:nvSpPr>
          <p:cNvPr id="9" name="AutoShape 9"/>
          <p:cNvSpPr/>
          <p:nvPr/>
        </p:nvSpPr>
        <p:spPr>
          <a:xfrm flipH="1" flipV="1">
            <a:off x="17379525" y="1597269"/>
            <a:ext cx="0" cy="16250892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1549868" y="2025966"/>
            <a:ext cx="3013458" cy="2798749"/>
          </a:xfrm>
          <a:custGeom>
            <a:avLst/>
            <a:gdLst/>
            <a:ahLst/>
            <a:cxnLst/>
            <a:rect l="l" t="t" r="r" b="b"/>
            <a:pathLst>
              <a:path w="3013458" h="2798749">
                <a:moveTo>
                  <a:pt x="0" y="0"/>
                </a:moveTo>
                <a:lnTo>
                  <a:pt x="3013458" y="0"/>
                </a:lnTo>
                <a:lnTo>
                  <a:pt x="3013458" y="2798749"/>
                </a:lnTo>
                <a:lnTo>
                  <a:pt x="0" y="2798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81001" y="5802934"/>
            <a:ext cx="6234020" cy="1236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14"/>
              </a:lnSpc>
              <a:spcBef>
                <a:spcPct val="0"/>
              </a:spcBef>
            </a:pPr>
            <a:r>
              <a:rPr lang="en-US" sz="4499" b="1" u="none" strike="noStrike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PUNTO DE</a:t>
            </a:r>
            <a:r>
              <a:rPr lang="en-US" sz="4499" b="1" u="none" strike="noStrike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EQUILIBRIO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261996" y="2616962"/>
            <a:ext cx="3556521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5A71F0"/>
                </a:solidFill>
                <a:latin typeface="TT Norms Bold"/>
                <a:ea typeface="TT Norms Bold"/>
                <a:cs typeface="TT Norms Bold"/>
                <a:sym typeface="TT Norms Bold"/>
              </a:rPr>
              <a:t>Costos fijos totales anuales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233594" y="4298779"/>
            <a:ext cx="3556521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5A71F0"/>
                </a:solidFill>
                <a:latin typeface="TT Norms Bold"/>
                <a:ea typeface="TT Norms Bold"/>
                <a:cs typeface="TT Norms Bold"/>
                <a:sym typeface="TT Norms Bold"/>
              </a:rPr>
              <a:t>Costos variables por unidad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579099" y="6596126"/>
            <a:ext cx="3556521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0"/>
              </a:lnSpc>
              <a:spcBef>
                <a:spcPct val="0"/>
              </a:spcBef>
            </a:pPr>
            <a:r>
              <a:rPr lang="en-US" sz="3000" b="1" u="none" strike="noStrike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$     1,408.05</a:t>
            </a:r>
          </a:p>
          <a:p>
            <a:pPr marL="0" lvl="0" indent="0" algn="l">
              <a:lnSpc>
                <a:spcPts val="3900"/>
              </a:lnSpc>
              <a:spcBef>
                <a:spcPct val="0"/>
              </a:spcBef>
            </a:pPr>
            <a:endParaRPr lang="en-US" sz="3000" b="1" u="none" strike="noStrike">
              <a:solidFill>
                <a:srgbClr val="000000"/>
              </a:solidFill>
              <a:latin typeface="TT Norms Bold"/>
              <a:ea typeface="TT Norms Bold"/>
              <a:cs typeface="TT Norms Bold"/>
              <a:sym typeface="TT Norm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233594" y="1330935"/>
            <a:ext cx="355652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5A71F0"/>
                </a:solidFill>
                <a:latin typeface="TT Norms Bold"/>
                <a:ea typeface="TT Norms Bold"/>
                <a:cs typeface="TT Norms Bold"/>
                <a:sym typeface="TT Norms Bold"/>
              </a:rPr>
              <a:t>Precio de venta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233594" y="6074396"/>
            <a:ext cx="3916951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5A71F0"/>
                </a:solidFill>
                <a:latin typeface="TT Norms Bold"/>
                <a:ea typeface="TT Norms Bold"/>
                <a:cs typeface="TT Norms Bold"/>
                <a:sym typeface="TT Norms Bold"/>
              </a:rPr>
              <a:t>Margen de contribución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607501" y="2910008"/>
            <a:ext cx="355652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$807,751.26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830406" y="8394990"/>
            <a:ext cx="5763361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80"/>
              </a:lnSpc>
            </a:pPr>
            <a:r>
              <a:rPr lang="en-US" sz="2400" b="1" spc="-48">
                <a:solidFill>
                  <a:srgbClr val="5A71F0"/>
                </a:solidFill>
                <a:latin typeface="TT Norms Bold"/>
                <a:ea typeface="TT Norms Bold"/>
                <a:cs typeface="TT Norms Bold"/>
                <a:sym typeface="TT Norms Bold"/>
              </a:rPr>
              <a:t>Punto de equilibrio en unidades por año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497845" y="9223665"/>
            <a:ext cx="332712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$1,898,899.58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497845" y="8364270"/>
            <a:ext cx="355652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574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830406" y="9309390"/>
            <a:ext cx="5763361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80"/>
              </a:lnSpc>
            </a:pPr>
            <a:r>
              <a:rPr lang="en-US" sz="2400" b="1" spc="-48">
                <a:solidFill>
                  <a:srgbClr val="5A71F0"/>
                </a:solidFill>
                <a:latin typeface="TT Norms Bold"/>
                <a:ea typeface="TT Norms Bold"/>
                <a:cs typeface="TT Norms Bold"/>
                <a:sym typeface="TT Norms Bold"/>
              </a:rPr>
              <a:t>Punto de equilibrio en ventas por año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579099" y="1330935"/>
            <a:ext cx="355652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$    3,310.10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579099" y="4558015"/>
            <a:ext cx="355652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$     1,902.06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233594" y="7169771"/>
            <a:ext cx="3556521" cy="229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20"/>
              </a:lnSpc>
            </a:pPr>
            <a:r>
              <a:rPr lang="en-US" sz="1400" b="1">
                <a:solidFill>
                  <a:srgbClr val="5A71F0"/>
                </a:solidFill>
                <a:latin typeface="TT Norms Bold"/>
                <a:ea typeface="TT Norms Bold"/>
                <a:cs typeface="TT Norms Bold"/>
                <a:sym typeface="TT Norms Bold"/>
              </a:rPr>
              <a:t>Precio de venta- costos varibles por unidad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100689" y="-3089984"/>
            <a:ext cx="15752129" cy="15752129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570EB">
                <a:alpha val="12941"/>
              </a:srgbClr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612" b="-16792"/>
            </a:stretch>
          </a:blipFill>
        </p:spPr>
      </p:sp>
      <p:sp>
        <p:nvSpPr>
          <p:cNvPr id="6" name="AutoShape 6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2039598" y="2621554"/>
            <a:ext cx="5532605" cy="5043892"/>
          </a:xfrm>
          <a:custGeom>
            <a:avLst/>
            <a:gdLst/>
            <a:ahLst/>
            <a:cxnLst/>
            <a:rect l="l" t="t" r="r" b="b"/>
            <a:pathLst>
              <a:path w="5532605" h="5043892">
                <a:moveTo>
                  <a:pt x="0" y="0"/>
                </a:moveTo>
                <a:lnTo>
                  <a:pt x="5532605" y="0"/>
                </a:lnTo>
                <a:lnTo>
                  <a:pt x="5532605" y="5043892"/>
                </a:lnTo>
                <a:lnTo>
                  <a:pt x="0" y="5043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17646" y="1076325"/>
            <a:ext cx="10621654" cy="604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00"/>
              </a:lnSpc>
              <a:spcBef>
                <a:spcPct val="0"/>
              </a:spcBef>
            </a:pPr>
            <a:r>
              <a:rPr lang="en-US" sz="4299" b="1" u="none" strike="noStrike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ESTRATEGIAS DE</a:t>
            </a:r>
            <a:r>
              <a:rPr lang="en-US" sz="4299" b="1" u="none" strike="noStrike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FINANCIAMIENTO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489920"/>
            <a:ext cx="8373463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En el presente proyecto se obtiene un total de inversion de $809,043.67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3809450"/>
            <a:ext cx="8373463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Tomando en cuenta que se reunira un capital propio de $350,000 con diez socios clave.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51337" y="5128981"/>
            <a:ext cx="837346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Las mejores opciones de financiamiento serian: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1337" y="5953211"/>
            <a:ext cx="10087963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El programa financiero para emprendedores con prestamo de $347,000 a 4 años pagando mensualmente $9,309.14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1337" y="7280820"/>
            <a:ext cx="9577695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Crowfunding con un prestamo de $112,043.67 a 3 años pagando mensualmente $3,258.37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754089" y="8247595"/>
            <a:ext cx="7608101" cy="2039405"/>
          </a:xfrm>
          <a:custGeom>
            <a:avLst/>
            <a:gdLst/>
            <a:ahLst/>
            <a:cxnLst/>
            <a:rect l="l" t="t" r="r" b="b"/>
            <a:pathLst>
              <a:path w="7608101" h="2039405">
                <a:moveTo>
                  <a:pt x="0" y="0"/>
                </a:moveTo>
                <a:lnTo>
                  <a:pt x="7608100" y="0"/>
                </a:lnTo>
                <a:lnTo>
                  <a:pt x="7608100" y="2039405"/>
                </a:lnTo>
                <a:lnTo>
                  <a:pt x="0" y="20394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</a:blip>
            <a:stretch>
              <a:fillRect l="-4212" r="-806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481894" y="8681974"/>
            <a:ext cx="1682739" cy="1036222"/>
          </a:xfrm>
          <a:custGeom>
            <a:avLst/>
            <a:gdLst/>
            <a:ahLst/>
            <a:cxnLst/>
            <a:rect l="l" t="t" r="r" b="b"/>
            <a:pathLst>
              <a:path w="1682739" h="1036222">
                <a:moveTo>
                  <a:pt x="0" y="0"/>
                </a:moveTo>
                <a:lnTo>
                  <a:pt x="1682739" y="0"/>
                </a:lnTo>
                <a:lnTo>
                  <a:pt x="1682739" y="1036222"/>
                </a:lnTo>
                <a:lnTo>
                  <a:pt x="0" y="10362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448296" y="8681974"/>
            <a:ext cx="1682739" cy="1094437"/>
          </a:xfrm>
          <a:custGeom>
            <a:avLst/>
            <a:gdLst/>
            <a:ahLst/>
            <a:cxnLst/>
            <a:rect l="l" t="t" r="r" b="b"/>
            <a:pathLst>
              <a:path w="1682739" h="1094437">
                <a:moveTo>
                  <a:pt x="0" y="0"/>
                </a:moveTo>
                <a:lnTo>
                  <a:pt x="1682738" y="0"/>
                </a:lnTo>
                <a:lnTo>
                  <a:pt x="1682738" y="1094437"/>
                </a:lnTo>
                <a:lnTo>
                  <a:pt x="0" y="10944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3233" y="8681974"/>
            <a:ext cx="825675" cy="1036222"/>
          </a:xfrm>
          <a:custGeom>
            <a:avLst/>
            <a:gdLst/>
            <a:ahLst/>
            <a:cxnLst/>
            <a:rect l="l" t="t" r="r" b="b"/>
            <a:pathLst>
              <a:path w="825675" h="1036222">
                <a:moveTo>
                  <a:pt x="0" y="0"/>
                </a:moveTo>
                <a:lnTo>
                  <a:pt x="825675" y="0"/>
                </a:lnTo>
                <a:lnTo>
                  <a:pt x="825675" y="1036222"/>
                </a:lnTo>
                <a:lnTo>
                  <a:pt x="0" y="10362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567884" y="3324837"/>
            <a:ext cx="12389594" cy="3637326"/>
          </a:xfrm>
          <a:custGeom>
            <a:avLst/>
            <a:gdLst/>
            <a:ahLst/>
            <a:cxnLst/>
            <a:rect l="l" t="t" r="r" b="b"/>
            <a:pathLst>
              <a:path w="12389594" h="3637326">
                <a:moveTo>
                  <a:pt x="0" y="0"/>
                </a:moveTo>
                <a:lnTo>
                  <a:pt x="12389594" y="0"/>
                </a:lnTo>
                <a:lnTo>
                  <a:pt x="12389594" y="3637326"/>
                </a:lnTo>
                <a:lnTo>
                  <a:pt x="0" y="363732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0000"/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 r="-3010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329672" y="4168242"/>
            <a:ext cx="8063561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3749" b="1" i="1">
                <a:solidFill>
                  <a:srgbClr val="9171E9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LA SEGURIDAD DE TÚ FAMILIA,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333475" y="5038248"/>
            <a:ext cx="10074814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3749" b="1" i="1">
                <a:solidFill>
                  <a:srgbClr val="9171E9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EL CORAZÓN DE NUESTRA TECNOLOGÍA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2084241" y="1028700"/>
            <a:ext cx="4020633" cy="7955514"/>
            <a:chOff x="0" y="0"/>
            <a:chExt cx="5360845" cy="10607352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0" y="0"/>
              <a:ext cx="5360845" cy="10607352"/>
              <a:chOff x="0" y="0"/>
              <a:chExt cx="2620010" cy="518414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53340" y="25400"/>
                <a:ext cx="2513330" cy="5132070"/>
              </a:xfrm>
              <a:custGeom>
                <a:avLst/>
                <a:gdLst/>
                <a:ahLst/>
                <a:cxnLst/>
                <a:rect l="l" t="t" r="r" b="b"/>
                <a:pathLst>
                  <a:path w="2513330" h="5132070">
                    <a:moveTo>
                      <a:pt x="2159000" y="0"/>
                    </a:moveTo>
                    <a:lnTo>
                      <a:pt x="354330" y="0"/>
                    </a:lnTo>
                    <a:cubicBezTo>
                      <a:pt x="158750" y="0"/>
                      <a:pt x="0" y="158750"/>
                      <a:pt x="0" y="354330"/>
                    </a:cubicBezTo>
                    <a:lnTo>
                      <a:pt x="0" y="4777740"/>
                    </a:lnTo>
                    <a:cubicBezTo>
                      <a:pt x="0" y="4973320"/>
                      <a:pt x="158750" y="5132070"/>
                      <a:pt x="354330" y="5132070"/>
                    </a:cubicBezTo>
                    <a:lnTo>
                      <a:pt x="2159000" y="5132070"/>
                    </a:lnTo>
                    <a:cubicBezTo>
                      <a:pt x="2354580" y="5132070"/>
                      <a:pt x="2513330" y="4973320"/>
                      <a:pt x="2513330" y="4777740"/>
                    </a:cubicBezTo>
                    <a:lnTo>
                      <a:pt x="2513330" y="354330"/>
                    </a:lnTo>
                    <a:cubicBezTo>
                      <a:pt x="2513330" y="158750"/>
                      <a:pt x="2354580" y="0"/>
                      <a:pt x="2159000" y="0"/>
                    </a:cubicBezTo>
                    <a:close/>
                    <a:moveTo>
                      <a:pt x="1558290" y="162560"/>
                    </a:moveTo>
                    <a:cubicBezTo>
                      <a:pt x="1576070" y="162560"/>
                      <a:pt x="1590040" y="176530"/>
                      <a:pt x="1590040" y="194310"/>
                    </a:cubicBezTo>
                    <a:cubicBezTo>
                      <a:pt x="1590040" y="212090"/>
                      <a:pt x="1576070" y="226060"/>
                      <a:pt x="1558290" y="226060"/>
                    </a:cubicBezTo>
                    <a:cubicBezTo>
                      <a:pt x="1540510" y="226060"/>
                      <a:pt x="1526540" y="212090"/>
                      <a:pt x="1526540" y="194310"/>
                    </a:cubicBezTo>
                    <a:cubicBezTo>
                      <a:pt x="1526540" y="176530"/>
                      <a:pt x="1541780" y="162560"/>
                      <a:pt x="1558290" y="162560"/>
                    </a:cubicBezTo>
                    <a:close/>
                    <a:moveTo>
                      <a:pt x="1089660" y="172720"/>
                    </a:moveTo>
                    <a:lnTo>
                      <a:pt x="1394460" y="172720"/>
                    </a:lnTo>
                    <a:cubicBezTo>
                      <a:pt x="1405890" y="172720"/>
                      <a:pt x="1416050" y="181610"/>
                      <a:pt x="1416050" y="194310"/>
                    </a:cubicBezTo>
                    <a:cubicBezTo>
                      <a:pt x="1416050" y="207010"/>
                      <a:pt x="1405890" y="215900"/>
                      <a:pt x="1394460" y="215900"/>
                    </a:cubicBezTo>
                    <a:lnTo>
                      <a:pt x="1089660" y="215900"/>
                    </a:lnTo>
                    <a:cubicBezTo>
                      <a:pt x="1078230" y="215900"/>
                      <a:pt x="1068070" y="207010"/>
                      <a:pt x="1068070" y="194310"/>
                    </a:cubicBezTo>
                    <a:cubicBezTo>
                      <a:pt x="1068070" y="181610"/>
                      <a:pt x="1078230" y="172720"/>
                      <a:pt x="1089660" y="172720"/>
                    </a:cubicBezTo>
                    <a:close/>
                    <a:moveTo>
                      <a:pt x="2383790" y="4798060"/>
                    </a:moveTo>
                    <a:cubicBezTo>
                      <a:pt x="2383790" y="4913630"/>
                      <a:pt x="2289810" y="5007610"/>
                      <a:pt x="2174240" y="5007610"/>
                    </a:cubicBezTo>
                    <a:lnTo>
                      <a:pt x="341630" y="5007610"/>
                    </a:lnTo>
                    <a:cubicBezTo>
                      <a:pt x="226060" y="5007610"/>
                      <a:pt x="132080" y="4913630"/>
                      <a:pt x="132080" y="4798060"/>
                    </a:cubicBezTo>
                    <a:lnTo>
                      <a:pt x="132080" y="340360"/>
                    </a:lnTo>
                    <a:cubicBezTo>
                      <a:pt x="132080" y="224790"/>
                      <a:pt x="226060" y="130810"/>
                      <a:pt x="341630" y="130810"/>
                    </a:cubicBezTo>
                    <a:lnTo>
                      <a:pt x="614680" y="130810"/>
                    </a:lnTo>
                    <a:lnTo>
                      <a:pt x="614680" y="187960"/>
                    </a:lnTo>
                    <a:cubicBezTo>
                      <a:pt x="614680" y="252730"/>
                      <a:pt x="668020" y="306070"/>
                      <a:pt x="732790" y="306070"/>
                    </a:cubicBezTo>
                    <a:lnTo>
                      <a:pt x="1783080" y="306070"/>
                    </a:lnTo>
                    <a:cubicBezTo>
                      <a:pt x="1847850" y="306070"/>
                      <a:pt x="1901190" y="252730"/>
                      <a:pt x="1901190" y="187960"/>
                    </a:cubicBezTo>
                    <a:lnTo>
                      <a:pt x="1901190" y="130810"/>
                    </a:lnTo>
                    <a:lnTo>
                      <a:pt x="2172970" y="130810"/>
                    </a:lnTo>
                    <a:cubicBezTo>
                      <a:pt x="2288540" y="130810"/>
                      <a:pt x="2382520" y="224790"/>
                      <a:pt x="2382520" y="340360"/>
                    </a:cubicBezTo>
                    <a:lnTo>
                      <a:pt x="2382520" y="479806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185420" y="156210"/>
                <a:ext cx="2251710" cy="4876800"/>
              </a:xfrm>
              <a:custGeom>
                <a:avLst/>
                <a:gdLst/>
                <a:ahLst/>
                <a:cxnLst/>
                <a:rect l="l" t="t" r="r" b="b"/>
                <a:pathLst>
                  <a:path w="2251710" h="4876800">
                    <a:moveTo>
                      <a:pt x="2040890" y="0"/>
                    </a:moveTo>
                    <a:lnTo>
                      <a:pt x="1769110" y="0"/>
                    </a:lnTo>
                    <a:lnTo>
                      <a:pt x="1769110" y="57150"/>
                    </a:lnTo>
                    <a:cubicBezTo>
                      <a:pt x="1769110" y="121920"/>
                      <a:pt x="1715770" y="175260"/>
                      <a:pt x="1651000" y="175260"/>
                    </a:cubicBezTo>
                    <a:lnTo>
                      <a:pt x="601980" y="175260"/>
                    </a:lnTo>
                    <a:cubicBezTo>
                      <a:pt x="537210" y="175260"/>
                      <a:pt x="483870" y="121920"/>
                      <a:pt x="483870" y="57150"/>
                    </a:cubicBezTo>
                    <a:lnTo>
                      <a:pt x="483870" y="0"/>
                    </a:lnTo>
                    <a:lnTo>
                      <a:pt x="209550" y="0"/>
                    </a:lnTo>
                    <a:cubicBezTo>
                      <a:pt x="93980" y="0"/>
                      <a:pt x="0" y="93980"/>
                      <a:pt x="0" y="209550"/>
                    </a:cubicBezTo>
                    <a:lnTo>
                      <a:pt x="0" y="4667250"/>
                    </a:lnTo>
                    <a:cubicBezTo>
                      <a:pt x="0" y="4782820"/>
                      <a:pt x="93980" y="4876800"/>
                      <a:pt x="209550" y="4876800"/>
                    </a:cubicBezTo>
                    <a:lnTo>
                      <a:pt x="2040890" y="4876800"/>
                    </a:lnTo>
                    <a:cubicBezTo>
                      <a:pt x="2156460" y="4876800"/>
                      <a:pt x="2250440" y="4782820"/>
                      <a:pt x="2250440" y="4667250"/>
                    </a:cubicBezTo>
                    <a:lnTo>
                      <a:pt x="2250440" y="209550"/>
                    </a:lnTo>
                    <a:cubicBezTo>
                      <a:pt x="2251710" y="93980"/>
                      <a:pt x="2157730" y="0"/>
                      <a:pt x="2040890" y="0"/>
                    </a:cubicBezTo>
                    <a:close/>
                  </a:path>
                </a:pathLst>
              </a:custGeom>
              <a:blipFill>
                <a:blip r:embed="rId9"/>
                <a:stretch>
                  <a:fillRect t="-1377" b="-1377"/>
                </a:stretch>
              </a:blipFill>
            </p:spPr>
          </p:sp>
          <p:sp>
            <p:nvSpPr>
              <p:cNvPr id="14" name="Freeform 14"/>
              <p:cNvSpPr/>
              <p:nvPr/>
            </p:nvSpPr>
            <p:spPr>
              <a:xfrm>
                <a:off x="1121410" y="198120"/>
                <a:ext cx="34798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347980" h="43180">
                    <a:moveTo>
                      <a:pt x="326390" y="0"/>
                    </a:moveTo>
                    <a:lnTo>
                      <a:pt x="21590" y="0"/>
                    </a:lnTo>
                    <a:cubicBezTo>
                      <a:pt x="10160" y="0"/>
                      <a:pt x="0" y="8890"/>
                      <a:pt x="0" y="21590"/>
                    </a:cubicBezTo>
                    <a:cubicBezTo>
                      <a:pt x="0" y="34290"/>
                      <a:pt x="10160" y="43180"/>
                      <a:pt x="21590" y="43180"/>
                    </a:cubicBezTo>
                    <a:lnTo>
                      <a:pt x="326390" y="43180"/>
                    </a:lnTo>
                    <a:cubicBezTo>
                      <a:pt x="337820" y="43180"/>
                      <a:pt x="347980" y="34290"/>
                      <a:pt x="347980" y="21590"/>
                    </a:cubicBezTo>
                    <a:cubicBezTo>
                      <a:pt x="347980" y="8890"/>
                      <a:pt x="337820" y="0"/>
                      <a:pt x="326390" y="0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1578312" y="187909"/>
                <a:ext cx="66636" cy="63602"/>
              </a:xfrm>
              <a:custGeom>
                <a:avLst/>
                <a:gdLst/>
                <a:ahLst/>
                <a:cxnLst/>
                <a:rect l="l" t="t" r="r" b="b"/>
                <a:pathLst>
                  <a:path w="66636" h="63602">
                    <a:moveTo>
                      <a:pt x="33318" y="51"/>
                    </a:moveTo>
                    <a:cubicBezTo>
                      <a:pt x="21941" y="0"/>
                      <a:pt x="11406" y="6040"/>
                      <a:pt x="5703" y="15885"/>
                    </a:cubicBezTo>
                    <a:cubicBezTo>
                      <a:pt x="0" y="25729"/>
                      <a:pt x="0" y="37873"/>
                      <a:pt x="5703" y="47717"/>
                    </a:cubicBezTo>
                    <a:cubicBezTo>
                      <a:pt x="11406" y="57562"/>
                      <a:pt x="21941" y="63602"/>
                      <a:pt x="33318" y="63551"/>
                    </a:cubicBezTo>
                    <a:cubicBezTo>
                      <a:pt x="44695" y="63602"/>
                      <a:pt x="55230" y="57562"/>
                      <a:pt x="60933" y="47717"/>
                    </a:cubicBezTo>
                    <a:cubicBezTo>
                      <a:pt x="66636" y="37873"/>
                      <a:pt x="66636" y="25729"/>
                      <a:pt x="60933" y="15885"/>
                    </a:cubicBezTo>
                    <a:cubicBezTo>
                      <a:pt x="55230" y="6040"/>
                      <a:pt x="44695" y="0"/>
                      <a:pt x="33318" y="51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0" y="685800"/>
                <a:ext cx="27940" cy="21336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213360">
                    <a:moveTo>
                      <a:pt x="0" y="26670"/>
                    </a:moveTo>
                    <a:lnTo>
                      <a:pt x="0" y="185420"/>
                    </a:lnTo>
                    <a:cubicBezTo>
                      <a:pt x="0" y="200660"/>
                      <a:pt x="12700" y="213360"/>
                      <a:pt x="27940" y="21336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1057910"/>
                <a:ext cx="27940" cy="38481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4810">
                    <a:moveTo>
                      <a:pt x="0" y="26670"/>
                    </a:moveTo>
                    <a:lnTo>
                      <a:pt x="0" y="356870"/>
                    </a:lnTo>
                    <a:cubicBezTo>
                      <a:pt x="0" y="372110"/>
                      <a:pt x="12700" y="384810"/>
                      <a:pt x="27940" y="38481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0" y="1526540"/>
                <a:ext cx="27940" cy="38608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6080">
                    <a:moveTo>
                      <a:pt x="0" y="27940"/>
                    </a:moveTo>
                    <a:lnTo>
                      <a:pt x="0" y="358140"/>
                    </a:lnTo>
                    <a:cubicBezTo>
                      <a:pt x="0" y="373380"/>
                      <a:pt x="12700" y="386080"/>
                      <a:pt x="27940" y="386080"/>
                    </a:cubicBezTo>
                    <a:lnTo>
                      <a:pt x="27940" y="0"/>
                    </a:lnTo>
                    <a:cubicBezTo>
                      <a:pt x="12700" y="0"/>
                      <a:pt x="0" y="12700"/>
                      <a:pt x="0" y="2794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9" name="Freeform 19"/>
              <p:cNvSpPr/>
              <p:nvPr/>
            </p:nvSpPr>
            <p:spPr>
              <a:xfrm>
                <a:off x="2592070" y="1184910"/>
                <a:ext cx="27940" cy="61849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618490">
                    <a:moveTo>
                      <a:pt x="0" y="0"/>
                    </a:moveTo>
                    <a:lnTo>
                      <a:pt x="0" y="618490"/>
                    </a:lnTo>
                    <a:cubicBezTo>
                      <a:pt x="15240" y="618490"/>
                      <a:pt x="27940" y="605790"/>
                      <a:pt x="27940" y="590550"/>
                    </a:cubicBezTo>
                    <a:lnTo>
                      <a:pt x="27940" y="27940"/>
                    </a:lnTo>
                    <a:cubicBezTo>
                      <a:pt x="27940" y="12700"/>
                      <a:pt x="15240" y="0"/>
                      <a:pt x="0" y="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27940" y="0"/>
                <a:ext cx="2564130" cy="5182870"/>
              </a:xfrm>
              <a:custGeom>
                <a:avLst/>
                <a:gdLst/>
                <a:ahLst/>
                <a:cxnLst/>
                <a:rect l="l" t="t" r="r" b="b"/>
                <a:pathLst>
                  <a:path w="2564130" h="518287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367419" y="322427"/>
              <a:ext cx="4626007" cy="10047275"/>
              <a:chOff x="0" y="0"/>
              <a:chExt cx="568654" cy="123506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568654" cy="1235066"/>
              </a:xfrm>
              <a:custGeom>
                <a:avLst/>
                <a:gdLst/>
                <a:ahLst/>
                <a:cxnLst/>
                <a:rect l="l" t="t" r="r" b="b"/>
                <a:pathLst>
                  <a:path w="568654" h="1235066">
                    <a:moveTo>
                      <a:pt x="51323" y="0"/>
                    </a:moveTo>
                    <a:lnTo>
                      <a:pt x="517331" y="0"/>
                    </a:lnTo>
                    <a:cubicBezTo>
                      <a:pt x="545676" y="0"/>
                      <a:pt x="568654" y="22978"/>
                      <a:pt x="568654" y="51323"/>
                    </a:cubicBezTo>
                    <a:lnTo>
                      <a:pt x="568654" y="1183743"/>
                    </a:lnTo>
                    <a:cubicBezTo>
                      <a:pt x="568654" y="1197355"/>
                      <a:pt x="563247" y="1210409"/>
                      <a:pt x="553622" y="1220034"/>
                    </a:cubicBezTo>
                    <a:cubicBezTo>
                      <a:pt x="543997" y="1229659"/>
                      <a:pt x="530943" y="1235066"/>
                      <a:pt x="517331" y="1235066"/>
                    </a:cubicBezTo>
                    <a:lnTo>
                      <a:pt x="51323" y="1235066"/>
                    </a:lnTo>
                    <a:cubicBezTo>
                      <a:pt x="22978" y="1235066"/>
                      <a:pt x="0" y="1212088"/>
                      <a:pt x="0" y="1183743"/>
                    </a:cubicBezTo>
                    <a:lnTo>
                      <a:pt x="0" y="51323"/>
                    </a:lnTo>
                    <a:cubicBezTo>
                      <a:pt x="0" y="22978"/>
                      <a:pt x="22978" y="0"/>
                      <a:pt x="51323" y="0"/>
                    </a:cubicBezTo>
                    <a:close/>
                  </a:path>
                </a:pathLst>
              </a:custGeom>
              <a:blipFill>
                <a:blip r:embed="rId9"/>
                <a:stretch>
                  <a:fillRect t="-1261" b="-1261"/>
                </a:stretch>
              </a:blipFill>
            </p:spPr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085992" y="272771"/>
            <a:ext cx="5640057" cy="1511857"/>
          </a:xfrm>
          <a:custGeom>
            <a:avLst/>
            <a:gdLst/>
            <a:ahLst/>
            <a:cxnLst/>
            <a:rect l="l" t="t" r="r" b="b"/>
            <a:pathLst>
              <a:path w="5640057" h="1511857">
                <a:moveTo>
                  <a:pt x="0" y="0"/>
                </a:moveTo>
                <a:lnTo>
                  <a:pt x="5640058" y="0"/>
                </a:lnTo>
                <a:lnTo>
                  <a:pt x="5640058" y="1511858"/>
                </a:lnTo>
                <a:lnTo>
                  <a:pt x="0" y="15118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</a:blip>
            <a:stretch>
              <a:fillRect l="-4212" r="-806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625531" y="594786"/>
            <a:ext cx="1247452" cy="768175"/>
          </a:xfrm>
          <a:custGeom>
            <a:avLst/>
            <a:gdLst/>
            <a:ahLst/>
            <a:cxnLst/>
            <a:rect l="l" t="t" r="r" b="b"/>
            <a:pathLst>
              <a:path w="1247452" h="768175">
                <a:moveTo>
                  <a:pt x="0" y="0"/>
                </a:moveTo>
                <a:lnTo>
                  <a:pt x="1247452" y="0"/>
                </a:lnTo>
                <a:lnTo>
                  <a:pt x="1247452" y="768175"/>
                </a:lnTo>
                <a:lnTo>
                  <a:pt x="0" y="768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824591" y="594786"/>
            <a:ext cx="1247452" cy="811331"/>
          </a:xfrm>
          <a:custGeom>
            <a:avLst/>
            <a:gdLst/>
            <a:ahLst/>
            <a:cxnLst/>
            <a:rect l="l" t="t" r="r" b="b"/>
            <a:pathLst>
              <a:path w="1247452" h="811331">
                <a:moveTo>
                  <a:pt x="0" y="0"/>
                </a:moveTo>
                <a:lnTo>
                  <a:pt x="1247453" y="0"/>
                </a:lnTo>
                <a:lnTo>
                  <a:pt x="1247453" y="811331"/>
                </a:lnTo>
                <a:lnTo>
                  <a:pt x="0" y="8113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042450" y="594786"/>
            <a:ext cx="612092" cy="768175"/>
          </a:xfrm>
          <a:custGeom>
            <a:avLst/>
            <a:gdLst/>
            <a:ahLst/>
            <a:cxnLst/>
            <a:rect l="l" t="t" r="r" b="b"/>
            <a:pathLst>
              <a:path w="612092" h="768175">
                <a:moveTo>
                  <a:pt x="0" y="0"/>
                </a:moveTo>
                <a:lnTo>
                  <a:pt x="612091" y="0"/>
                </a:lnTo>
                <a:lnTo>
                  <a:pt x="612091" y="768175"/>
                </a:lnTo>
                <a:lnTo>
                  <a:pt x="0" y="7681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31945" y="1362961"/>
            <a:ext cx="3457934" cy="6842117"/>
            <a:chOff x="0" y="0"/>
            <a:chExt cx="4610579" cy="9122823"/>
          </a:xfrm>
        </p:grpSpPr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0" y="0"/>
              <a:ext cx="4610579" cy="9122823"/>
              <a:chOff x="0" y="0"/>
              <a:chExt cx="2620010" cy="518414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53340" y="25400"/>
                <a:ext cx="2513330" cy="5132070"/>
              </a:xfrm>
              <a:custGeom>
                <a:avLst/>
                <a:gdLst/>
                <a:ahLst/>
                <a:cxnLst/>
                <a:rect l="l" t="t" r="r" b="b"/>
                <a:pathLst>
                  <a:path w="2513330" h="5132070">
                    <a:moveTo>
                      <a:pt x="2159000" y="0"/>
                    </a:moveTo>
                    <a:lnTo>
                      <a:pt x="354330" y="0"/>
                    </a:lnTo>
                    <a:cubicBezTo>
                      <a:pt x="158750" y="0"/>
                      <a:pt x="0" y="158750"/>
                      <a:pt x="0" y="354330"/>
                    </a:cubicBezTo>
                    <a:lnTo>
                      <a:pt x="0" y="4777740"/>
                    </a:lnTo>
                    <a:cubicBezTo>
                      <a:pt x="0" y="4973320"/>
                      <a:pt x="158750" y="5132070"/>
                      <a:pt x="354330" y="5132070"/>
                    </a:cubicBezTo>
                    <a:lnTo>
                      <a:pt x="2159000" y="5132070"/>
                    </a:lnTo>
                    <a:cubicBezTo>
                      <a:pt x="2354580" y="5132070"/>
                      <a:pt x="2513330" y="4973320"/>
                      <a:pt x="2513330" y="4777740"/>
                    </a:cubicBezTo>
                    <a:lnTo>
                      <a:pt x="2513330" y="354330"/>
                    </a:lnTo>
                    <a:cubicBezTo>
                      <a:pt x="2513330" y="158750"/>
                      <a:pt x="2354580" y="0"/>
                      <a:pt x="2159000" y="0"/>
                    </a:cubicBezTo>
                    <a:close/>
                    <a:moveTo>
                      <a:pt x="1558290" y="162560"/>
                    </a:moveTo>
                    <a:cubicBezTo>
                      <a:pt x="1576070" y="162560"/>
                      <a:pt x="1590040" y="176530"/>
                      <a:pt x="1590040" y="194310"/>
                    </a:cubicBezTo>
                    <a:cubicBezTo>
                      <a:pt x="1590040" y="212090"/>
                      <a:pt x="1576070" y="226060"/>
                      <a:pt x="1558290" y="226060"/>
                    </a:cubicBezTo>
                    <a:cubicBezTo>
                      <a:pt x="1540510" y="226060"/>
                      <a:pt x="1526540" y="212090"/>
                      <a:pt x="1526540" y="194310"/>
                    </a:cubicBezTo>
                    <a:cubicBezTo>
                      <a:pt x="1526540" y="176530"/>
                      <a:pt x="1541780" y="162560"/>
                      <a:pt x="1558290" y="162560"/>
                    </a:cubicBezTo>
                    <a:close/>
                    <a:moveTo>
                      <a:pt x="1089660" y="172720"/>
                    </a:moveTo>
                    <a:lnTo>
                      <a:pt x="1394460" y="172720"/>
                    </a:lnTo>
                    <a:cubicBezTo>
                      <a:pt x="1405890" y="172720"/>
                      <a:pt x="1416050" y="181610"/>
                      <a:pt x="1416050" y="194310"/>
                    </a:cubicBezTo>
                    <a:cubicBezTo>
                      <a:pt x="1416050" y="207010"/>
                      <a:pt x="1405890" y="215900"/>
                      <a:pt x="1394460" y="215900"/>
                    </a:cubicBezTo>
                    <a:lnTo>
                      <a:pt x="1089660" y="215900"/>
                    </a:lnTo>
                    <a:cubicBezTo>
                      <a:pt x="1078230" y="215900"/>
                      <a:pt x="1068070" y="207010"/>
                      <a:pt x="1068070" y="194310"/>
                    </a:cubicBezTo>
                    <a:cubicBezTo>
                      <a:pt x="1068070" y="181610"/>
                      <a:pt x="1078230" y="172720"/>
                      <a:pt x="1089660" y="172720"/>
                    </a:cubicBezTo>
                    <a:close/>
                    <a:moveTo>
                      <a:pt x="2383790" y="4798060"/>
                    </a:moveTo>
                    <a:cubicBezTo>
                      <a:pt x="2383790" y="4913630"/>
                      <a:pt x="2289810" y="5007610"/>
                      <a:pt x="2174240" y="5007610"/>
                    </a:cubicBezTo>
                    <a:lnTo>
                      <a:pt x="341630" y="5007610"/>
                    </a:lnTo>
                    <a:cubicBezTo>
                      <a:pt x="226060" y="5007610"/>
                      <a:pt x="132080" y="4913630"/>
                      <a:pt x="132080" y="4798060"/>
                    </a:cubicBezTo>
                    <a:lnTo>
                      <a:pt x="132080" y="340360"/>
                    </a:lnTo>
                    <a:cubicBezTo>
                      <a:pt x="132080" y="224790"/>
                      <a:pt x="226060" y="130810"/>
                      <a:pt x="341630" y="130810"/>
                    </a:cubicBezTo>
                    <a:lnTo>
                      <a:pt x="614680" y="130810"/>
                    </a:lnTo>
                    <a:lnTo>
                      <a:pt x="614680" y="187960"/>
                    </a:lnTo>
                    <a:cubicBezTo>
                      <a:pt x="614680" y="252730"/>
                      <a:pt x="668020" y="306070"/>
                      <a:pt x="732790" y="306070"/>
                    </a:cubicBezTo>
                    <a:lnTo>
                      <a:pt x="1783080" y="306070"/>
                    </a:lnTo>
                    <a:cubicBezTo>
                      <a:pt x="1847850" y="306070"/>
                      <a:pt x="1901190" y="252730"/>
                      <a:pt x="1901190" y="187960"/>
                    </a:cubicBezTo>
                    <a:lnTo>
                      <a:pt x="1901190" y="130810"/>
                    </a:lnTo>
                    <a:lnTo>
                      <a:pt x="2172970" y="130810"/>
                    </a:lnTo>
                    <a:cubicBezTo>
                      <a:pt x="2288540" y="130810"/>
                      <a:pt x="2382520" y="224790"/>
                      <a:pt x="2382520" y="340360"/>
                    </a:cubicBezTo>
                    <a:lnTo>
                      <a:pt x="2382520" y="479806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185420" y="156210"/>
                <a:ext cx="2251710" cy="4876800"/>
              </a:xfrm>
              <a:custGeom>
                <a:avLst/>
                <a:gdLst/>
                <a:ahLst/>
                <a:cxnLst/>
                <a:rect l="l" t="t" r="r" b="b"/>
                <a:pathLst>
                  <a:path w="2251710" h="4876800">
                    <a:moveTo>
                      <a:pt x="2040890" y="0"/>
                    </a:moveTo>
                    <a:lnTo>
                      <a:pt x="1769110" y="0"/>
                    </a:lnTo>
                    <a:lnTo>
                      <a:pt x="1769110" y="57150"/>
                    </a:lnTo>
                    <a:cubicBezTo>
                      <a:pt x="1769110" y="121920"/>
                      <a:pt x="1715770" y="175260"/>
                      <a:pt x="1651000" y="175260"/>
                    </a:cubicBezTo>
                    <a:lnTo>
                      <a:pt x="601980" y="175260"/>
                    </a:lnTo>
                    <a:cubicBezTo>
                      <a:pt x="537210" y="175260"/>
                      <a:pt x="483870" y="121920"/>
                      <a:pt x="483870" y="57150"/>
                    </a:cubicBezTo>
                    <a:lnTo>
                      <a:pt x="483870" y="0"/>
                    </a:lnTo>
                    <a:lnTo>
                      <a:pt x="209550" y="0"/>
                    </a:lnTo>
                    <a:cubicBezTo>
                      <a:pt x="93980" y="0"/>
                      <a:pt x="0" y="93980"/>
                      <a:pt x="0" y="209550"/>
                    </a:cubicBezTo>
                    <a:lnTo>
                      <a:pt x="0" y="4667250"/>
                    </a:lnTo>
                    <a:cubicBezTo>
                      <a:pt x="0" y="4782820"/>
                      <a:pt x="93980" y="4876800"/>
                      <a:pt x="209550" y="4876800"/>
                    </a:cubicBezTo>
                    <a:lnTo>
                      <a:pt x="2040890" y="4876800"/>
                    </a:lnTo>
                    <a:cubicBezTo>
                      <a:pt x="2156460" y="4876800"/>
                      <a:pt x="2250440" y="4782820"/>
                      <a:pt x="2250440" y="4667250"/>
                    </a:cubicBezTo>
                    <a:lnTo>
                      <a:pt x="2250440" y="209550"/>
                    </a:lnTo>
                    <a:cubicBezTo>
                      <a:pt x="2251710" y="93980"/>
                      <a:pt x="2157730" y="0"/>
                      <a:pt x="204089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2700">
                <a:solidFill>
                  <a:srgbClr val="000000"/>
                </a:solidFill>
              </a:ln>
            </p:spPr>
          </p:sp>
          <p:sp>
            <p:nvSpPr>
              <p:cNvPr id="11" name="Freeform 11"/>
              <p:cNvSpPr/>
              <p:nvPr/>
            </p:nvSpPr>
            <p:spPr>
              <a:xfrm>
                <a:off x="1121410" y="198120"/>
                <a:ext cx="34798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347980" h="43180">
                    <a:moveTo>
                      <a:pt x="326390" y="0"/>
                    </a:moveTo>
                    <a:lnTo>
                      <a:pt x="21590" y="0"/>
                    </a:lnTo>
                    <a:cubicBezTo>
                      <a:pt x="10160" y="0"/>
                      <a:pt x="0" y="8890"/>
                      <a:pt x="0" y="21590"/>
                    </a:cubicBezTo>
                    <a:cubicBezTo>
                      <a:pt x="0" y="34290"/>
                      <a:pt x="10160" y="43180"/>
                      <a:pt x="21590" y="43180"/>
                    </a:cubicBezTo>
                    <a:lnTo>
                      <a:pt x="326390" y="43180"/>
                    </a:lnTo>
                    <a:cubicBezTo>
                      <a:pt x="337820" y="43180"/>
                      <a:pt x="347980" y="34290"/>
                      <a:pt x="347980" y="21590"/>
                    </a:cubicBezTo>
                    <a:cubicBezTo>
                      <a:pt x="347980" y="8890"/>
                      <a:pt x="337820" y="0"/>
                      <a:pt x="326390" y="0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1578312" y="187909"/>
                <a:ext cx="66636" cy="63602"/>
              </a:xfrm>
              <a:custGeom>
                <a:avLst/>
                <a:gdLst/>
                <a:ahLst/>
                <a:cxnLst/>
                <a:rect l="l" t="t" r="r" b="b"/>
                <a:pathLst>
                  <a:path w="66636" h="63602">
                    <a:moveTo>
                      <a:pt x="33318" y="51"/>
                    </a:moveTo>
                    <a:cubicBezTo>
                      <a:pt x="21941" y="0"/>
                      <a:pt x="11406" y="6040"/>
                      <a:pt x="5703" y="15885"/>
                    </a:cubicBezTo>
                    <a:cubicBezTo>
                      <a:pt x="0" y="25729"/>
                      <a:pt x="0" y="37873"/>
                      <a:pt x="5703" y="47717"/>
                    </a:cubicBezTo>
                    <a:cubicBezTo>
                      <a:pt x="11406" y="57562"/>
                      <a:pt x="21941" y="63602"/>
                      <a:pt x="33318" y="63551"/>
                    </a:cubicBezTo>
                    <a:cubicBezTo>
                      <a:pt x="44695" y="63602"/>
                      <a:pt x="55230" y="57562"/>
                      <a:pt x="60933" y="47717"/>
                    </a:cubicBezTo>
                    <a:cubicBezTo>
                      <a:pt x="66636" y="37873"/>
                      <a:pt x="66636" y="25729"/>
                      <a:pt x="60933" y="15885"/>
                    </a:cubicBezTo>
                    <a:cubicBezTo>
                      <a:pt x="55230" y="6040"/>
                      <a:pt x="44695" y="0"/>
                      <a:pt x="33318" y="51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0" y="685800"/>
                <a:ext cx="27940" cy="21336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213360">
                    <a:moveTo>
                      <a:pt x="0" y="26670"/>
                    </a:moveTo>
                    <a:lnTo>
                      <a:pt x="0" y="185420"/>
                    </a:lnTo>
                    <a:cubicBezTo>
                      <a:pt x="0" y="200660"/>
                      <a:pt x="12700" y="213360"/>
                      <a:pt x="27940" y="21336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4" name="Freeform 14"/>
              <p:cNvSpPr/>
              <p:nvPr/>
            </p:nvSpPr>
            <p:spPr>
              <a:xfrm>
                <a:off x="0" y="1057910"/>
                <a:ext cx="27940" cy="38481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4810">
                    <a:moveTo>
                      <a:pt x="0" y="26670"/>
                    </a:moveTo>
                    <a:lnTo>
                      <a:pt x="0" y="356870"/>
                    </a:lnTo>
                    <a:cubicBezTo>
                      <a:pt x="0" y="372110"/>
                      <a:pt x="12700" y="384810"/>
                      <a:pt x="27940" y="38481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1526540"/>
                <a:ext cx="27940" cy="38608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6080">
                    <a:moveTo>
                      <a:pt x="0" y="27940"/>
                    </a:moveTo>
                    <a:lnTo>
                      <a:pt x="0" y="358140"/>
                    </a:lnTo>
                    <a:cubicBezTo>
                      <a:pt x="0" y="373380"/>
                      <a:pt x="12700" y="386080"/>
                      <a:pt x="27940" y="386080"/>
                    </a:cubicBezTo>
                    <a:lnTo>
                      <a:pt x="27940" y="0"/>
                    </a:lnTo>
                    <a:cubicBezTo>
                      <a:pt x="12700" y="0"/>
                      <a:pt x="0" y="12700"/>
                      <a:pt x="0" y="2794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2592070" y="1184910"/>
                <a:ext cx="27940" cy="61849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618490">
                    <a:moveTo>
                      <a:pt x="0" y="0"/>
                    </a:moveTo>
                    <a:lnTo>
                      <a:pt x="0" y="618490"/>
                    </a:lnTo>
                    <a:cubicBezTo>
                      <a:pt x="15240" y="618490"/>
                      <a:pt x="27940" y="605790"/>
                      <a:pt x="27940" y="590550"/>
                    </a:cubicBezTo>
                    <a:lnTo>
                      <a:pt x="27940" y="27940"/>
                    </a:lnTo>
                    <a:cubicBezTo>
                      <a:pt x="27940" y="12700"/>
                      <a:pt x="15240" y="0"/>
                      <a:pt x="0" y="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27940" y="0"/>
                <a:ext cx="2564130" cy="5182870"/>
              </a:xfrm>
              <a:custGeom>
                <a:avLst/>
                <a:gdLst/>
                <a:ahLst/>
                <a:cxnLst/>
                <a:rect l="l" t="t" r="r" b="b"/>
                <a:pathLst>
                  <a:path w="2564130" h="518287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</p:spPr>
          </p:sp>
        </p:grpSp>
        <p:grpSp>
          <p:nvGrpSpPr>
            <p:cNvPr id="18" name="Group 18"/>
            <p:cNvGrpSpPr/>
            <p:nvPr/>
          </p:nvGrpSpPr>
          <p:grpSpPr>
            <a:xfrm>
              <a:off x="315998" y="240846"/>
              <a:ext cx="3978584" cy="8641131"/>
              <a:chOff x="0" y="0"/>
              <a:chExt cx="568654" cy="1235066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568654" cy="1235066"/>
              </a:xfrm>
              <a:custGeom>
                <a:avLst/>
                <a:gdLst/>
                <a:ahLst/>
                <a:cxnLst/>
                <a:rect l="l" t="t" r="r" b="b"/>
                <a:pathLst>
                  <a:path w="568654" h="1235066">
                    <a:moveTo>
                      <a:pt x="59674" y="0"/>
                    </a:moveTo>
                    <a:lnTo>
                      <a:pt x="508980" y="0"/>
                    </a:lnTo>
                    <a:cubicBezTo>
                      <a:pt x="541937" y="0"/>
                      <a:pt x="568654" y="26717"/>
                      <a:pt x="568654" y="59674"/>
                    </a:cubicBezTo>
                    <a:lnTo>
                      <a:pt x="568654" y="1175392"/>
                    </a:lnTo>
                    <a:cubicBezTo>
                      <a:pt x="568654" y="1208349"/>
                      <a:pt x="541937" y="1235066"/>
                      <a:pt x="508980" y="1235066"/>
                    </a:cubicBezTo>
                    <a:lnTo>
                      <a:pt x="59674" y="1235066"/>
                    </a:lnTo>
                    <a:cubicBezTo>
                      <a:pt x="26717" y="1235066"/>
                      <a:pt x="0" y="1208349"/>
                      <a:pt x="0" y="1175392"/>
                    </a:cubicBezTo>
                    <a:lnTo>
                      <a:pt x="0" y="59674"/>
                    </a:lnTo>
                    <a:cubicBezTo>
                      <a:pt x="0" y="26717"/>
                      <a:pt x="26717" y="0"/>
                      <a:pt x="59674" y="0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 t="-1261" b="-1261"/>
                </a:stretch>
              </a:blipFill>
            </p:spPr>
          </p:sp>
        </p:grpSp>
      </p:grpSp>
      <p:sp>
        <p:nvSpPr>
          <p:cNvPr id="20" name="Freeform 20"/>
          <p:cNvSpPr/>
          <p:nvPr/>
        </p:nvSpPr>
        <p:spPr>
          <a:xfrm>
            <a:off x="-4337076" y="8445954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2000"/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2612" b="-16792"/>
            </a:stretch>
          </a:blipFill>
        </p:spPr>
      </p:sp>
      <p:sp>
        <p:nvSpPr>
          <p:cNvPr id="22" name="AutoShape 22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6139281" y="5143500"/>
            <a:ext cx="2158988" cy="2346096"/>
            <a:chOff x="0" y="0"/>
            <a:chExt cx="8765353" cy="95250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765353" cy="9525000"/>
            </a:xfrm>
            <a:custGeom>
              <a:avLst/>
              <a:gdLst/>
              <a:ahLst/>
              <a:cxnLst/>
              <a:rect l="l" t="t" r="r" b="b"/>
              <a:pathLst>
                <a:path w="8765353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98022" y="0"/>
                    <a:pt x="666167" y="0"/>
                  </a:cubicBezTo>
                  <a:lnTo>
                    <a:pt x="8099186" y="0"/>
                  </a:lnTo>
                  <a:cubicBezTo>
                    <a:pt x="8467331" y="0"/>
                    <a:pt x="8765353" y="217170"/>
                    <a:pt x="8765353" y="482600"/>
                  </a:cubicBezTo>
                  <a:lnTo>
                    <a:pt x="8765353" y="9042400"/>
                  </a:lnTo>
                  <a:cubicBezTo>
                    <a:pt x="8765353" y="9309100"/>
                    <a:pt x="8467331" y="9525000"/>
                    <a:pt x="8099186" y="9525000"/>
                  </a:cubicBezTo>
                  <a:lnTo>
                    <a:pt x="666167" y="9525000"/>
                  </a:lnTo>
                  <a:cubicBezTo>
                    <a:pt x="299775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11"/>
              <a:stretch>
                <a:fillRect l="-4831" r="-4831"/>
              </a:stretch>
            </a:blipFill>
          </p:spPr>
        </p:sp>
      </p:grpSp>
      <p:grpSp>
        <p:nvGrpSpPr>
          <p:cNvPr id="25" name="Group 25"/>
          <p:cNvGrpSpPr/>
          <p:nvPr/>
        </p:nvGrpSpPr>
        <p:grpSpPr>
          <a:xfrm>
            <a:off x="13713995" y="5143500"/>
            <a:ext cx="2158988" cy="2346096"/>
            <a:chOff x="0" y="0"/>
            <a:chExt cx="8765353" cy="95250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765353" cy="9525000"/>
            </a:xfrm>
            <a:custGeom>
              <a:avLst/>
              <a:gdLst/>
              <a:ahLst/>
              <a:cxnLst/>
              <a:rect l="l" t="t" r="r" b="b"/>
              <a:pathLst>
                <a:path w="8765353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98022" y="0"/>
                    <a:pt x="666167" y="0"/>
                  </a:cubicBezTo>
                  <a:lnTo>
                    <a:pt x="8099186" y="0"/>
                  </a:lnTo>
                  <a:cubicBezTo>
                    <a:pt x="8467331" y="0"/>
                    <a:pt x="8765353" y="217170"/>
                    <a:pt x="8765353" y="482600"/>
                  </a:cubicBezTo>
                  <a:lnTo>
                    <a:pt x="8765353" y="9042400"/>
                  </a:lnTo>
                  <a:cubicBezTo>
                    <a:pt x="8765353" y="9309100"/>
                    <a:pt x="8467331" y="9525000"/>
                    <a:pt x="8099186" y="9525000"/>
                  </a:cubicBezTo>
                  <a:lnTo>
                    <a:pt x="666167" y="9525000"/>
                  </a:lnTo>
                  <a:cubicBezTo>
                    <a:pt x="299775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12"/>
              <a:stretch>
                <a:fillRect l="-20057" t="-6257" r="-20837" b="-21075"/>
              </a:stretch>
            </a:blipFill>
          </p:spPr>
        </p:sp>
      </p:grpSp>
      <p:grpSp>
        <p:nvGrpSpPr>
          <p:cNvPr id="27" name="Group 27"/>
          <p:cNvGrpSpPr/>
          <p:nvPr/>
        </p:nvGrpSpPr>
        <p:grpSpPr>
          <a:xfrm>
            <a:off x="9926232" y="5147545"/>
            <a:ext cx="2158988" cy="2346096"/>
            <a:chOff x="0" y="0"/>
            <a:chExt cx="8765353" cy="95250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765353" cy="9525000"/>
            </a:xfrm>
            <a:custGeom>
              <a:avLst/>
              <a:gdLst/>
              <a:ahLst/>
              <a:cxnLst/>
              <a:rect l="l" t="t" r="r" b="b"/>
              <a:pathLst>
                <a:path w="8765353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98022" y="0"/>
                    <a:pt x="666167" y="0"/>
                  </a:cubicBezTo>
                  <a:lnTo>
                    <a:pt x="8099186" y="0"/>
                  </a:lnTo>
                  <a:cubicBezTo>
                    <a:pt x="8467331" y="0"/>
                    <a:pt x="8765353" y="217170"/>
                    <a:pt x="8765353" y="482600"/>
                  </a:cubicBezTo>
                  <a:lnTo>
                    <a:pt x="8765353" y="9042400"/>
                  </a:lnTo>
                  <a:cubicBezTo>
                    <a:pt x="8765353" y="9309100"/>
                    <a:pt x="8467331" y="9525000"/>
                    <a:pt x="8099186" y="9525000"/>
                  </a:cubicBezTo>
                  <a:lnTo>
                    <a:pt x="666167" y="9525000"/>
                  </a:lnTo>
                  <a:cubicBezTo>
                    <a:pt x="299775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13"/>
              <a:stretch>
                <a:fillRect l="-12138" r="-12252" b="-12389"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>
            <a:off x="7981810" y="1673875"/>
            <a:ext cx="2158988" cy="2346096"/>
            <a:chOff x="0" y="0"/>
            <a:chExt cx="8765353" cy="95250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765353" cy="9525000"/>
            </a:xfrm>
            <a:custGeom>
              <a:avLst/>
              <a:gdLst/>
              <a:ahLst/>
              <a:cxnLst/>
              <a:rect l="l" t="t" r="r" b="b"/>
              <a:pathLst>
                <a:path w="8765353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98022" y="0"/>
                    <a:pt x="666167" y="0"/>
                  </a:cubicBezTo>
                  <a:lnTo>
                    <a:pt x="8099186" y="0"/>
                  </a:lnTo>
                  <a:cubicBezTo>
                    <a:pt x="8467331" y="0"/>
                    <a:pt x="8765353" y="217170"/>
                    <a:pt x="8765353" y="482600"/>
                  </a:cubicBezTo>
                  <a:lnTo>
                    <a:pt x="8765353" y="9042400"/>
                  </a:lnTo>
                  <a:cubicBezTo>
                    <a:pt x="8765353" y="9309100"/>
                    <a:pt x="8467331" y="9525000"/>
                    <a:pt x="8099186" y="9525000"/>
                  </a:cubicBezTo>
                  <a:lnTo>
                    <a:pt x="666167" y="9525000"/>
                  </a:lnTo>
                  <a:cubicBezTo>
                    <a:pt x="299775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14"/>
              <a:stretch>
                <a:fillRect l="-9084" t="-1988" r="-14438" b="-14840"/>
              </a:stretch>
            </a:blipFill>
          </p:spPr>
        </p:sp>
      </p:grpSp>
      <p:grpSp>
        <p:nvGrpSpPr>
          <p:cNvPr id="31" name="Group 31"/>
          <p:cNvGrpSpPr/>
          <p:nvPr/>
        </p:nvGrpSpPr>
        <p:grpSpPr>
          <a:xfrm>
            <a:off x="12289883" y="1675945"/>
            <a:ext cx="2158988" cy="2346096"/>
            <a:chOff x="0" y="0"/>
            <a:chExt cx="8765353" cy="95250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765353" cy="9525000"/>
            </a:xfrm>
            <a:custGeom>
              <a:avLst/>
              <a:gdLst/>
              <a:ahLst/>
              <a:cxnLst/>
              <a:rect l="l" t="t" r="r" b="b"/>
              <a:pathLst>
                <a:path w="8765353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98022" y="0"/>
                    <a:pt x="666167" y="0"/>
                  </a:cubicBezTo>
                  <a:lnTo>
                    <a:pt x="8099186" y="0"/>
                  </a:lnTo>
                  <a:cubicBezTo>
                    <a:pt x="8467331" y="0"/>
                    <a:pt x="8765353" y="217170"/>
                    <a:pt x="8765353" y="482600"/>
                  </a:cubicBezTo>
                  <a:lnTo>
                    <a:pt x="8765353" y="9042400"/>
                  </a:lnTo>
                  <a:cubicBezTo>
                    <a:pt x="8765353" y="9309100"/>
                    <a:pt x="8467331" y="9525000"/>
                    <a:pt x="8099186" y="9525000"/>
                  </a:cubicBezTo>
                  <a:lnTo>
                    <a:pt x="666167" y="9525000"/>
                  </a:lnTo>
                  <a:cubicBezTo>
                    <a:pt x="299775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15"/>
              <a:stretch>
                <a:fillRect l="-5146" r="-3024"/>
              </a:stretch>
            </a:blipFill>
          </p:spPr>
        </p:sp>
      </p:grpSp>
      <p:sp>
        <p:nvSpPr>
          <p:cNvPr id="33" name="TextBox 33"/>
          <p:cNvSpPr txBox="1"/>
          <p:nvPr/>
        </p:nvSpPr>
        <p:spPr>
          <a:xfrm>
            <a:off x="7100904" y="4263576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Bryam Muñiz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326281" y="4263576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Gabriel Carrizales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937945" y="7805404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Miguel Rodríguez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173108" y="7805404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9871E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Carmen Hernández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5175679" y="7805404"/>
            <a:ext cx="408619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9871E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Abril Sánchez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-4190204" y="592942"/>
            <a:ext cx="7291275" cy="2016185"/>
          </a:xfrm>
          <a:custGeom>
            <a:avLst/>
            <a:gdLst/>
            <a:ahLst/>
            <a:cxnLst/>
            <a:rect l="l" t="t" r="r" b="b"/>
            <a:pathLst>
              <a:path w="7291275" h="2016185">
                <a:moveTo>
                  <a:pt x="0" y="0"/>
                </a:moveTo>
                <a:lnTo>
                  <a:pt x="7291275" y="0"/>
                </a:lnTo>
                <a:lnTo>
                  <a:pt x="7291275" y="2016185"/>
                </a:lnTo>
                <a:lnTo>
                  <a:pt x="0" y="20161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 t="-81722"/>
            </a:stretch>
          </a:blipFill>
        </p:spPr>
      </p:sp>
      <p:sp>
        <p:nvSpPr>
          <p:cNvPr id="4" name="AutoShape 4"/>
          <p:cNvSpPr/>
          <p:nvPr/>
        </p:nvSpPr>
        <p:spPr>
          <a:xfrm flipV="1">
            <a:off x="6020506" y="4313515"/>
            <a:ext cx="0" cy="267372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flipV="1">
            <a:off x="11610944" y="4313515"/>
            <a:ext cx="0" cy="267372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2736564" y="2416917"/>
            <a:ext cx="1823455" cy="2229186"/>
          </a:xfrm>
          <a:custGeom>
            <a:avLst/>
            <a:gdLst/>
            <a:ahLst/>
            <a:cxnLst/>
            <a:rect l="l" t="t" r="r" b="b"/>
            <a:pathLst>
              <a:path w="1823455" h="2229186">
                <a:moveTo>
                  <a:pt x="0" y="0"/>
                </a:moveTo>
                <a:lnTo>
                  <a:pt x="1823456" y="0"/>
                </a:lnTo>
                <a:lnTo>
                  <a:pt x="1823456" y="2229186"/>
                </a:lnTo>
                <a:lnTo>
                  <a:pt x="0" y="22291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682771" y="2275733"/>
            <a:ext cx="2511555" cy="2511555"/>
          </a:xfrm>
          <a:custGeom>
            <a:avLst/>
            <a:gdLst/>
            <a:ahLst/>
            <a:cxnLst/>
            <a:rect l="l" t="t" r="r" b="b"/>
            <a:pathLst>
              <a:path w="2511555" h="2511555">
                <a:moveTo>
                  <a:pt x="0" y="0"/>
                </a:moveTo>
                <a:lnTo>
                  <a:pt x="2511555" y="0"/>
                </a:lnTo>
                <a:lnTo>
                  <a:pt x="2511555" y="2511555"/>
                </a:lnTo>
                <a:lnTo>
                  <a:pt x="0" y="25115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741444" flipH="1" flipV="1">
            <a:off x="15240664" y="8328581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7256654" y="5738804"/>
                </a:moveTo>
                <a:lnTo>
                  <a:pt x="0" y="5738804"/>
                </a:lnTo>
                <a:lnTo>
                  <a:pt x="0" y="0"/>
                </a:lnTo>
                <a:lnTo>
                  <a:pt x="7256654" y="0"/>
                </a:lnTo>
                <a:lnTo>
                  <a:pt x="7256654" y="5738804"/>
                </a:lnTo>
                <a:close/>
              </a:path>
            </a:pathLst>
          </a:custGeom>
          <a:blipFill>
            <a:blip r:embed="rId7">
              <a:alphaModFix amt="12000"/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144043" y="2710655"/>
            <a:ext cx="2940686" cy="2076633"/>
          </a:xfrm>
          <a:custGeom>
            <a:avLst/>
            <a:gdLst/>
            <a:ahLst/>
            <a:cxnLst/>
            <a:rect l="l" t="t" r="r" b="b"/>
            <a:pathLst>
              <a:path w="2940686" h="2076633">
                <a:moveTo>
                  <a:pt x="0" y="0"/>
                </a:moveTo>
                <a:lnTo>
                  <a:pt x="2940687" y="0"/>
                </a:lnTo>
                <a:lnTo>
                  <a:pt x="2940687" y="2076633"/>
                </a:lnTo>
                <a:lnTo>
                  <a:pt x="0" y="207663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2612" b="-16792"/>
            </a:stretch>
          </a:blipFill>
        </p:spPr>
      </p:sp>
      <p:sp>
        <p:nvSpPr>
          <p:cNvPr id="11" name="AutoShape 11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1079288" y="6949138"/>
            <a:ext cx="407920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Solo 1 botón SOS, para presionar para hablar con 911.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49159" y="5220862"/>
            <a:ext cx="4009334" cy="843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en-US" sz="26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Colgante de alerta SOS - SkyAngel 4G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008499" y="723337"/>
            <a:ext cx="14428562" cy="658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29"/>
              </a:lnSpc>
            </a:pPr>
            <a:r>
              <a:rPr lang="en-US" sz="47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ESTADO</a:t>
            </a:r>
            <a:r>
              <a:rPr lang="en-US" sz="47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DEL ARTE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739643" y="5291454"/>
            <a:ext cx="4009334" cy="843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en-US" sz="26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Reloj detector de caídas X&amp;Z - XAOY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472956" y="5291454"/>
            <a:ext cx="4311212" cy="843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en-US" sz="26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Sistema con tecnología kinect 2.0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786402" y="6949138"/>
            <a:ext cx="4304293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Cuenta con la multifuncionalidad típica de un reloj inteligente.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69949" y="7914004"/>
            <a:ext cx="3002243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Se considera un celular por su composición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539118" y="7914004"/>
            <a:ext cx="4798861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Cámara integrada para </a:t>
            </a:r>
          </a:p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videollamada HD.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181001" y="7904479"/>
            <a:ext cx="4895123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Utiliza tecnológia de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 monitorización del entorno.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229132" y="7007176"/>
            <a:ext cx="4798861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Se coloca a una altura especifica para la detección de objetos y personas.</a:t>
            </a:r>
          </a:p>
        </p:txBody>
      </p:sp>
      <p:sp>
        <p:nvSpPr>
          <p:cNvPr id="22" name="Freeform 22"/>
          <p:cNvSpPr/>
          <p:nvPr/>
        </p:nvSpPr>
        <p:spPr>
          <a:xfrm>
            <a:off x="16830059" y="1381959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2" y="0"/>
                </a:lnTo>
                <a:lnTo>
                  <a:pt x="2038932" y="818122"/>
                </a:lnTo>
                <a:lnTo>
                  <a:pt x="0" y="81812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40321" y="8756868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 t="-8172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385325" y="151710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612" b="-16792"/>
            </a:stretch>
          </a:blipFill>
        </p:spPr>
      </p:sp>
      <p:sp>
        <p:nvSpPr>
          <p:cNvPr id="6" name="AutoShape 6"/>
          <p:cNvSpPr/>
          <p:nvPr/>
        </p:nvSpPr>
        <p:spPr>
          <a:xfrm flipH="1" flipV="1">
            <a:off x="17379525" y="1597269"/>
            <a:ext cx="0" cy="16250892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79002" y="2826270"/>
            <a:ext cx="8213795" cy="4346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83"/>
              </a:lnSpc>
            </a:pPr>
            <a:r>
              <a:rPr lang="en-US" sz="2799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En                             nos destacamos por la innovación en la detección de caídas, mediante el desarrollo tecnológico en elementos vestibles tipo cinturón o chaleco, para mejorar la calidad de vida de adultos mayores y personas con movilidad reducida, a la vez que brinda seguridad y tranquilidad a sus familias a través de nuestra plataforma digital.</a:t>
            </a:r>
          </a:p>
        </p:txBody>
      </p:sp>
      <p:sp>
        <p:nvSpPr>
          <p:cNvPr id="8" name="Freeform 8"/>
          <p:cNvSpPr/>
          <p:nvPr/>
        </p:nvSpPr>
        <p:spPr>
          <a:xfrm>
            <a:off x="1077470" y="2978670"/>
            <a:ext cx="2100096" cy="469758"/>
          </a:xfrm>
          <a:custGeom>
            <a:avLst/>
            <a:gdLst/>
            <a:ahLst/>
            <a:cxnLst/>
            <a:rect l="l" t="t" r="r" b="b"/>
            <a:pathLst>
              <a:path w="2100096" h="469758">
                <a:moveTo>
                  <a:pt x="0" y="0"/>
                </a:moveTo>
                <a:lnTo>
                  <a:pt x="2100096" y="0"/>
                </a:lnTo>
                <a:lnTo>
                  <a:pt x="2100096" y="469758"/>
                </a:lnTo>
                <a:lnTo>
                  <a:pt x="0" y="4697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8592797" y="4342041"/>
            <a:ext cx="8786728" cy="4198260"/>
            <a:chOff x="0" y="0"/>
            <a:chExt cx="11715638" cy="55976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715638" cy="5597680"/>
            </a:xfrm>
            <a:custGeom>
              <a:avLst/>
              <a:gdLst/>
              <a:ahLst/>
              <a:cxnLst/>
              <a:rect l="l" t="t" r="r" b="b"/>
              <a:pathLst>
                <a:path w="11715638" h="5597680">
                  <a:moveTo>
                    <a:pt x="0" y="0"/>
                  </a:moveTo>
                  <a:lnTo>
                    <a:pt x="11715638" y="0"/>
                  </a:lnTo>
                  <a:lnTo>
                    <a:pt x="11715638" y="5597680"/>
                  </a:lnTo>
                  <a:lnTo>
                    <a:pt x="0" y="55976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31553" t="-32389" b="-22485"/>
              </a:stretch>
            </a:blipFill>
          </p:spPr>
        </p:sp>
        <p:grpSp>
          <p:nvGrpSpPr>
            <p:cNvPr id="11" name="Group 11"/>
            <p:cNvGrpSpPr/>
            <p:nvPr/>
          </p:nvGrpSpPr>
          <p:grpSpPr>
            <a:xfrm>
              <a:off x="1835553" y="585344"/>
              <a:ext cx="7842836" cy="4332977"/>
              <a:chOff x="0" y="0"/>
              <a:chExt cx="776599" cy="429052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76599" cy="429052"/>
              </a:xfrm>
              <a:custGeom>
                <a:avLst/>
                <a:gdLst/>
                <a:ahLst/>
                <a:cxnLst/>
                <a:rect l="l" t="t" r="r" b="b"/>
                <a:pathLst>
                  <a:path w="776599" h="429052">
                    <a:moveTo>
                      <a:pt x="0" y="0"/>
                    </a:moveTo>
                    <a:lnTo>
                      <a:pt x="776599" y="0"/>
                    </a:lnTo>
                    <a:lnTo>
                      <a:pt x="776599" y="429052"/>
                    </a:lnTo>
                    <a:lnTo>
                      <a:pt x="0" y="429052"/>
                    </a:lnTo>
                    <a:close/>
                  </a:path>
                </a:pathLst>
              </a:custGeom>
              <a:blipFill>
                <a:blip r:embed="rId10"/>
                <a:stretch>
                  <a:fillRect t="-836" b="-836"/>
                </a:stretch>
              </a:blipFill>
            </p:spPr>
          </p:sp>
        </p:grpSp>
      </p:grpSp>
      <p:sp>
        <p:nvSpPr>
          <p:cNvPr id="13" name="Freeform 13"/>
          <p:cNvSpPr/>
          <p:nvPr/>
        </p:nvSpPr>
        <p:spPr>
          <a:xfrm>
            <a:off x="15220368" y="1770234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2" y="0"/>
                </a:lnTo>
                <a:lnTo>
                  <a:pt x="2038932" y="818122"/>
                </a:lnTo>
                <a:lnTo>
                  <a:pt x="0" y="81812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-2089266" y="8151278"/>
            <a:ext cx="7608101" cy="2039405"/>
          </a:xfrm>
          <a:custGeom>
            <a:avLst/>
            <a:gdLst/>
            <a:ahLst/>
            <a:cxnLst/>
            <a:rect l="l" t="t" r="r" b="b"/>
            <a:pathLst>
              <a:path w="7608101" h="2039405">
                <a:moveTo>
                  <a:pt x="0" y="0"/>
                </a:moveTo>
                <a:lnTo>
                  <a:pt x="7608101" y="0"/>
                </a:lnTo>
                <a:lnTo>
                  <a:pt x="7608101" y="2039405"/>
                </a:lnTo>
                <a:lnTo>
                  <a:pt x="0" y="203940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alphaModFix amt="60000"/>
            </a:blip>
            <a:stretch>
              <a:fillRect l="-4212" r="-8062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211165" y="8540301"/>
            <a:ext cx="1682739" cy="1036222"/>
          </a:xfrm>
          <a:custGeom>
            <a:avLst/>
            <a:gdLst/>
            <a:ahLst/>
            <a:cxnLst/>
            <a:rect l="l" t="t" r="r" b="b"/>
            <a:pathLst>
              <a:path w="1682739" h="1036222">
                <a:moveTo>
                  <a:pt x="0" y="0"/>
                </a:moveTo>
                <a:lnTo>
                  <a:pt x="1682738" y="0"/>
                </a:lnTo>
                <a:lnTo>
                  <a:pt x="1682738" y="1036222"/>
                </a:lnTo>
                <a:lnTo>
                  <a:pt x="0" y="103622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3177566" y="8540301"/>
            <a:ext cx="1682739" cy="1094437"/>
          </a:xfrm>
          <a:custGeom>
            <a:avLst/>
            <a:gdLst/>
            <a:ahLst/>
            <a:cxnLst/>
            <a:rect l="l" t="t" r="r" b="b"/>
            <a:pathLst>
              <a:path w="1682739" h="1094437">
                <a:moveTo>
                  <a:pt x="0" y="0"/>
                </a:moveTo>
                <a:lnTo>
                  <a:pt x="1682739" y="0"/>
                </a:lnTo>
                <a:lnTo>
                  <a:pt x="1682739" y="1094438"/>
                </a:lnTo>
                <a:lnTo>
                  <a:pt x="0" y="109443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2122503" y="8540301"/>
            <a:ext cx="825675" cy="1036222"/>
          </a:xfrm>
          <a:custGeom>
            <a:avLst/>
            <a:gdLst/>
            <a:ahLst/>
            <a:cxnLst/>
            <a:rect l="l" t="t" r="r" b="b"/>
            <a:pathLst>
              <a:path w="825675" h="1036222">
                <a:moveTo>
                  <a:pt x="0" y="0"/>
                </a:moveTo>
                <a:lnTo>
                  <a:pt x="825675" y="0"/>
                </a:lnTo>
                <a:lnTo>
                  <a:pt x="825675" y="1036222"/>
                </a:lnTo>
                <a:lnTo>
                  <a:pt x="0" y="1036222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0286277" y="8809910"/>
            <a:ext cx="5592060" cy="824829"/>
          </a:xfrm>
          <a:custGeom>
            <a:avLst/>
            <a:gdLst/>
            <a:ahLst/>
            <a:cxnLst/>
            <a:rect l="l" t="t" r="r" b="b"/>
            <a:pathLst>
              <a:path w="5592060" h="824829">
                <a:moveTo>
                  <a:pt x="0" y="0"/>
                </a:moveTo>
                <a:lnTo>
                  <a:pt x="5592060" y="0"/>
                </a:lnTo>
                <a:lnTo>
                  <a:pt x="5592060" y="824829"/>
                </a:lnTo>
                <a:lnTo>
                  <a:pt x="0" y="824829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xmlns="" r:embed="rId18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379002" y="1229594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DESCRIPCIÓN DE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LA PROPUESTA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516854" y="9085100"/>
            <a:ext cx="9254174" cy="303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4"/>
              </a:lnSpc>
            </a:pPr>
            <a:r>
              <a:rPr lang="en-US" sz="2200" b="1" u="sng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  <a:hlinkClick r:id="rId19" tooltip="https://home.amoxtli-jap.com"/>
              </a:rPr>
              <a:t>https://home.amoxtli-jap.com</a:t>
            </a:r>
          </a:p>
        </p:txBody>
      </p:sp>
      <p:grpSp>
        <p:nvGrpSpPr>
          <p:cNvPr id="21" name="Group 21"/>
          <p:cNvGrpSpPr/>
          <p:nvPr/>
        </p:nvGrpSpPr>
        <p:grpSpPr>
          <a:xfrm rot="-649215">
            <a:off x="9689036" y="1077615"/>
            <a:ext cx="3116588" cy="3242838"/>
            <a:chOff x="0" y="0"/>
            <a:chExt cx="4155451" cy="4323785"/>
          </a:xfrm>
        </p:grpSpPr>
        <p:sp>
          <p:nvSpPr>
            <p:cNvPr id="22" name="Freeform 22"/>
            <p:cNvSpPr/>
            <p:nvPr/>
          </p:nvSpPr>
          <p:spPr>
            <a:xfrm rot="-5400000">
              <a:off x="-84167" y="84167"/>
              <a:ext cx="4323785" cy="4155451"/>
            </a:xfrm>
            <a:custGeom>
              <a:avLst/>
              <a:gdLst/>
              <a:ahLst/>
              <a:cxnLst/>
              <a:rect l="l" t="t" r="r" b="b"/>
              <a:pathLst>
                <a:path w="4323785" h="4155451">
                  <a:moveTo>
                    <a:pt x="0" y="0"/>
                  </a:moveTo>
                  <a:lnTo>
                    <a:pt x="4323785" y="0"/>
                  </a:lnTo>
                  <a:lnTo>
                    <a:pt x="4323785" y="4155451"/>
                  </a:lnTo>
                  <a:lnTo>
                    <a:pt x="0" y="4155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0"/>
              <a:stretch>
                <a:fillRect t="-17236" b="-21497"/>
              </a:stretch>
            </a:blipFill>
          </p:spPr>
        </p:sp>
        <p:sp>
          <p:nvSpPr>
            <p:cNvPr id="23" name="Freeform 23"/>
            <p:cNvSpPr/>
            <p:nvPr/>
          </p:nvSpPr>
          <p:spPr>
            <a:xfrm rot="-101765">
              <a:off x="1859966" y="1746700"/>
              <a:ext cx="259097" cy="180350"/>
            </a:xfrm>
            <a:custGeom>
              <a:avLst/>
              <a:gdLst/>
              <a:ahLst/>
              <a:cxnLst/>
              <a:rect l="l" t="t" r="r" b="b"/>
              <a:pathLst>
                <a:path w="259097" h="180350">
                  <a:moveTo>
                    <a:pt x="0" y="0"/>
                  </a:moveTo>
                  <a:lnTo>
                    <a:pt x="259098" y="0"/>
                  </a:lnTo>
                  <a:lnTo>
                    <a:pt x="259098" y="180350"/>
                  </a:lnTo>
                  <a:lnTo>
                    <a:pt x="0" y="1803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2612" b="-16792"/>
              </a:stretch>
            </a:blipFill>
          </p:spPr>
        </p:sp>
      </p:grpSp>
      <p:sp>
        <p:nvSpPr>
          <p:cNvPr id="24" name="Freeform 24"/>
          <p:cNvSpPr/>
          <p:nvPr/>
        </p:nvSpPr>
        <p:spPr>
          <a:xfrm rot="-4436717">
            <a:off x="13829646" y="2013283"/>
            <a:ext cx="1480932" cy="2870291"/>
          </a:xfrm>
          <a:custGeom>
            <a:avLst/>
            <a:gdLst/>
            <a:ahLst/>
            <a:cxnLst/>
            <a:rect l="l" t="t" r="r" b="b"/>
            <a:pathLst>
              <a:path w="1480932" h="2870291">
                <a:moveTo>
                  <a:pt x="0" y="0"/>
                </a:moveTo>
                <a:lnTo>
                  <a:pt x="1480933" y="0"/>
                </a:lnTo>
                <a:lnTo>
                  <a:pt x="1480933" y="2870291"/>
                </a:lnTo>
                <a:lnTo>
                  <a:pt x="0" y="2870291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 l="-35350" t="-12799" r="-29737" b="-38626"/>
            </a:stretch>
          </a:blipFill>
        </p:spPr>
      </p:sp>
      <p:sp>
        <p:nvSpPr>
          <p:cNvPr id="25" name="Freeform 25"/>
          <p:cNvSpPr/>
          <p:nvPr/>
        </p:nvSpPr>
        <p:spPr>
          <a:xfrm rot="963282">
            <a:off x="15338837" y="3744323"/>
            <a:ext cx="319999" cy="288237"/>
          </a:xfrm>
          <a:custGeom>
            <a:avLst/>
            <a:gdLst/>
            <a:ahLst/>
            <a:cxnLst/>
            <a:rect l="l" t="t" r="r" b="b"/>
            <a:pathLst>
              <a:path w="319999" h="288237">
                <a:moveTo>
                  <a:pt x="0" y="0"/>
                </a:moveTo>
                <a:lnTo>
                  <a:pt x="319998" y="0"/>
                </a:lnTo>
                <a:lnTo>
                  <a:pt x="319998" y="288237"/>
                </a:lnTo>
                <a:lnTo>
                  <a:pt x="0" y="28823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alphaModFix amt="73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40321" y="8756868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0" y="0"/>
                </a:moveTo>
                <a:lnTo>
                  <a:pt x="7256654" y="0"/>
                </a:lnTo>
                <a:lnTo>
                  <a:pt x="7256654" y="5738804"/>
                </a:lnTo>
                <a:lnTo>
                  <a:pt x="0" y="5738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 t="-8172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612" b="-16792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163800" y="2419526"/>
            <a:ext cx="9341883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                        se destaca como un dispositivo de cuidado al incorporar tecnologías de la industria 4.0, que promueven activamente el bienestar de los usuarios. </a:t>
            </a:r>
          </a:p>
        </p:txBody>
      </p:sp>
      <p:sp>
        <p:nvSpPr>
          <p:cNvPr id="7" name="AutoShape 7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1028700" y="2476676"/>
            <a:ext cx="2100096" cy="469758"/>
          </a:xfrm>
          <a:custGeom>
            <a:avLst/>
            <a:gdLst/>
            <a:ahLst/>
            <a:cxnLst/>
            <a:rect l="l" t="t" r="r" b="b"/>
            <a:pathLst>
              <a:path w="2100096" h="469758">
                <a:moveTo>
                  <a:pt x="0" y="0"/>
                </a:moveTo>
                <a:lnTo>
                  <a:pt x="2100096" y="0"/>
                </a:lnTo>
                <a:lnTo>
                  <a:pt x="2100096" y="469759"/>
                </a:lnTo>
                <a:lnTo>
                  <a:pt x="0" y="4697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703378" y="828226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3" y="0"/>
                </a:lnTo>
                <a:lnTo>
                  <a:pt x="2038933" y="818122"/>
                </a:lnTo>
                <a:lnTo>
                  <a:pt x="0" y="81812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28700" y="4785493"/>
            <a:ext cx="2177458" cy="2068585"/>
          </a:xfrm>
          <a:custGeom>
            <a:avLst/>
            <a:gdLst/>
            <a:ahLst/>
            <a:cxnLst/>
            <a:rect l="l" t="t" r="r" b="b"/>
            <a:pathLst>
              <a:path w="2177458" h="2068585">
                <a:moveTo>
                  <a:pt x="0" y="0"/>
                </a:moveTo>
                <a:lnTo>
                  <a:pt x="2177458" y="0"/>
                </a:lnTo>
                <a:lnTo>
                  <a:pt x="2177458" y="2068585"/>
                </a:lnTo>
                <a:lnTo>
                  <a:pt x="0" y="206858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4700784" y="6500926"/>
            <a:ext cx="2221627" cy="1980025"/>
          </a:xfrm>
          <a:custGeom>
            <a:avLst/>
            <a:gdLst/>
            <a:ahLst/>
            <a:cxnLst/>
            <a:rect l="l" t="t" r="r" b="b"/>
            <a:pathLst>
              <a:path w="2221627" h="1980025">
                <a:moveTo>
                  <a:pt x="0" y="0"/>
                </a:moveTo>
                <a:lnTo>
                  <a:pt x="2221627" y="0"/>
                </a:lnTo>
                <a:lnTo>
                  <a:pt x="2221627" y="1980025"/>
                </a:lnTo>
                <a:lnTo>
                  <a:pt x="0" y="198002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8236535" y="4767757"/>
            <a:ext cx="2269148" cy="2348407"/>
          </a:xfrm>
          <a:custGeom>
            <a:avLst/>
            <a:gdLst/>
            <a:ahLst/>
            <a:cxnLst/>
            <a:rect l="l" t="t" r="r" b="b"/>
            <a:pathLst>
              <a:path w="2269148" h="2348407">
                <a:moveTo>
                  <a:pt x="0" y="0"/>
                </a:moveTo>
                <a:lnTo>
                  <a:pt x="2269148" y="0"/>
                </a:lnTo>
                <a:lnTo>
                  <a:pt x="2269148" y="2348407"/>
                </a:lnTo>
                <a:lnTo>
                  <a:pt x="0" y="234840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2465670" y="1028700"/>
            <a:ext cx="4013708" cy="7941812"/>
            <a:chOff x="0" y="0"/>
            <a:chExt cx="5351611" cy="10589082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0"/>
              <a:ext cx="5351611" cy="10589082"/>
              <a:chOff x="0" y="0"/>
              <a:chExt cx="2620010" cy="518414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53340" y="25400"/>
                <a:ext cx="2513330" cy="5132070"/>
              </a:xfrm>
              <a:custGeom>
                <a:avLst/>
                <a:gdLst/>
                <a:ahLst/>
                <a:cxnLst/>
                <a:rect l="l" t="t" r="r" b="b"/>
                <a:pathLst>
                  <a:path w="2513330" h="5132070">
                    <a:moveTo>
                      <a:pt x="2159000" y="0"/>
                    </a:moveTo>
                    <a:lnTo>
                      <a:pt x="354330" y="0"/>
                    </a:lnTo>
                    <a:cubicBezTo>
                      <a:pt x="158750" y="0"/>
                      <a:pt x="0" y="158750"/>
                      <a:pt x="0" y="354330"/>
                    </a:cubicBezTo>
                    <a:lnTo>
                      <a:pt x="0" y="4777740"/>
                    </a:lnTo>
                    <a:cubicBezTo>
                      <a:pt x="0" y="4973320"/>
                      <a:pt x="158750" y="5132070"/>
                      <a:pt x="354330" y="5132070"/>
                    </a:cubicBezTo>
                    <a:lnTo>
                      <a:pt x="2159000" y="5132070"/>
                    </a:lnTo>
                    <a:cubicBezTo>
                      <a:pt x="2354580" y="5132070"/>
                      <a:pt x="2513330" y="4973320"/>
                      <a:pt x="2513330" y="4777740"/>
                    </a:cubicBezTo>
                    <a:lnTo>
                      <a:pt x="2513330" y="354330"/>
                    </a:lnTo>
                    <a:cubicBezTo>
                      <a:pt x="2513330" y="158750"/>
                      <a:pt x="2354580" y="0"/>
                      <a:pt x="2159000" y="0"/>
                    </a:cubicBezTo>
                    <a:close/>
                    <a:moveTo>
                      <a:pt x="1558290" y="162560"/>
                    </a:moveTo>
                    <a:cubicBezTo>
                      <a:pt x="1576070" y="162560"/>
                      <a:pt x="1590040" y="176530"/>
                      <a:pt x="1590040" y="194310"/>
                    </a:cubicBezTo>
                    <a:cubicBezTo>
                      <a:pt x="1590040" y="212090"/>
                      <a:pt x="1576070" y="226060"/>
                      <a:pt x="1558290" y="226060"/>
                    </a:cubicBezTo>
                    <a:cubicBezTo>
                      <a:pt x="1540510" y="226060"/>
                      <a:pt x="1526540" y="212090"/>
                      <a:pt x="1526540" y="194310"/>
                    </a:cubicBezTo>
                    <a:cubicBezTo>
                      <a:pt x="1526540" y="176530"/>
                      <a:pt x="1541780" y="162560"/>
                      <a:pt x="1558290" y="162560"/>
                    </a:cubicBezTo>
                    <a:close/>
                    <a:moveTo>
                      <a:pt x="1089660" y="172720"/>
                    </a:moveTo>
                    <a:lnTo>
                      <a:pt x="1394460" y="172720"/>
                    </a:lnTo>
                    <a:cubicBezTo>
                      <a:pt x="1405890" y="172720"/>
                      <a:pt x="1416050" y="181610"/>
                      <a:pt x="1416050" y="194310"/>
                    </a:cubicBezTo>
                    <a:cubicBezTo>
                      <a:pt x="1416050" y="207010"/>
                      <a:pt x="1405890" y="215900"/>
                      <a:pt x="1394460" y="215900"/>
                    </a:cubicBezTo>
                    <a:lnTo>
                      <a:pt x="1089660" y="215900"/>
                    </a:lnTo>
                    <a:cubicBezTo>
                      <a:pt x="1078230" y="215900"/>
                      <a:pt x="1068070" y="207010"/>
                      <a:pt x="1068070" y="194310"/>
                    </a:cubicBezTo>
                    <a:cubicBezTo>
                      <a:pt x="1068070" y="181610"/>
                      <a:pt x="1078230" y="172720"/>
                      <a:pt x="1089660" y="172720"/>
                    </a:cubicBezTo>
                    <a:close/>
                    <a:moveTo>
                      <a:pt x="2383790" y="4798060"/>
                    </a:moveTo>
                    <a:cubicBezTo>
                      <a:pt x="2383790" y="4913630"/>
                      <a:pt x="2289810" y="5007610"/>
                      <a:pt x="2174240" y="5007610"/>
                    </a:cubicBezTo>
                    <a:lnTo>
                      <a:pt x="341630" y="5007610"/>
                    </a:lnTo>
                    <a:cubicBezTo>
                      <a:pt x="226060" y="5007610"/>
                      <a:pt x="132080" y="4913630"/>
                      <a:pt x="132080" y="4798060"/>
                    </a:cubicBezTo>
                    <a:lnTo>
                      <a:pt x="132080" y="340360"/>
                    </a:lnTo>
                    <a:cubicBezTo>
                      <a:pt x="132080" y="224790"/>
                      <a:pt x="226060" y="130810"/>
                      <a:pt x="341630" y="130810"/>
                    </a:cubicBezTo>
                    <a:lnTo>
                      <a:pt x="614680" y="130810"/>
                    </a:lnTo>
                    <a:lnTo>
                      <a:pt x="614680" y="187960"/>
                    </a:lnTo>
                    <a:cubicBezTo>
                      <a:pt x="614680" y="252730"/>
                      <a:pt x="668020" y="306070"/>
                      <a:pt x="732790" y="306070"/>
                    </a:cubicBezTo>
                    <a:lnTo>
                      <a:pt x="1783080" y="306070"/>
                    </a:lnTo>
                    <a:cubicBezTo>
                      <a:pt x="1847850" y="306070"/>
                      <a:pt x="1901190" y="252730"/>
                      <a:pt x="1901190" y="187960"/>
                    </a:cubicBezTo>
                    <a:lnTo>
                      <a:pt x="1901190" y="130810"/>
                    </a:lnTo>
                    <a:lnTo>
                      <a:pt x="2172970" y="130810"/>
                    </a:lnTo>
                    <a:cubicBezTo>
                      <a:pt x="2288540" y="130810"/>
                      <a:pt x="2382520" y="224790"/>
                      <a:pt x="2382520" y="340360"/>
                    </a:cubicBezTo>
                    <a:lnTo>
                      <a:pt x="2382520" y="479806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185420" y="156210"/>
                <a:ext cx="2251710" cy="4876800"/>
              </a:xfrm>
              <a:custGeom>
                <a:avLst/>
                <a:gdLst/>
                <a:ahLst/>
                <a:cxnLst/>
                <a:rect l="l" t="t" r="r" b="b"/>
                <a:pathLst>
                  <a:path w="2251710" h="4876800">
                    <a:moveTo>
                      <a:pt x="2040890" y="0"/>
                    </a:moveTo>
                    <a:lnTo>
                      <a:pt x="1769110" y="0"/>
                    </a:lnTo>
                    <a:lnTo>
                      <a:pt x="1769110" y="57150"/>
                    </a:lnTo>
                    <a:cubicBezTo>
                      <a:pt x="1769110" y="121920"/>
                      <a:pt x="1715770" y="175260"/>
                      <a:pt x="1651000" y="175260"/>
                    </a:cubicBezTo>
                    <a:lnTo>
                      <a:pt x="601980" y="175260"/>
                    </a:lnTo>
                    <a:cubicBezTo>
                      <a:pt x="537210" y="175260"/>
                      <a:pt x="483870" y="121920"/>
                      <a:pt x="483870" y="57150"/>
                    </a:cubicBezTo>
                    <a:lnTo>
                      <a:pt x="483870" y="0"/>
                    </a:lnTo>
                    <a:lnTo>
                      <a:pt x="209550" y="0"/>
                    </a:lnTo>
                    <a:cubicBezTo>
                      <a:pt x="93980" y="0"/>
                      <a:pt x="0" y="93980"/>
                      <a:pt x="0" y="209550"/>
                    </a:cubicBezTo>
                    <a:lnTo>
                      <a:pt x="0" y="4667250"/>
                    </a:lnTo>
                    <a:cubicBezTo>
                      <a:pt x="0" y="4782820"/>
                      <a:pt x="93980" y="4876800"/>
                      <a:pt x="209550" y="4876800"/>
                    </a:cubicBezTo>
                    <a:lnTo>
                      <a:pt x="2040890" y="4876800"/>
                    </a:lnTo>
                    <a:cubicBezTo>
                      <a:pt x="2156460" y="4876800"/>
                      <a:pt x="2250440" y="4782820"/>
                      <a:pt x="2250440" y="4667250"/>
                    </a:cubicBezTo>
                    <a:lnTo>
                      <a:pt x="2250440" y="209550"/>
                    </a:lnTo>
                    <a:cubicBezTo>
                      <a:pt x="2251710" y="93980"/>
                      <a:pt x="2157730" y="0"/>
                      <a:pt x="204089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2700">
                <a:solidFill>
                  <a:srgbClr val="000000"/>
                </a:solidFill>
              </a:ln>
            </p:spPr>
          </p:sp>
          <p:sp>
            <p:nvSpPr>
              <p:cNvPr id="17" name="Freeform 17"/>
              <p:cNvSpPr/>
              <p:nvPr/>
            </p:nvSpPr>
            <p:spPr>
              <a:xfrm>
                <a:off x="1121410" y="198120"/>
                <a:ext cx="34798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347980" h="43180">
                    <a:moveTo>
                      <a:pt x="326390" y="0"/>
                    </a:moveTo>
                    <a:lnTo>
                      <a:pt x="21590" y="0"/>
                    </a:lnTo>
                    <a:cubicBezTo>
                      <a:pt x="10160" y="0"/>
                      <a:pt x="0" y="8890"/>
                      <a:pt x="0" y="21590"/>
                    </a:cubicBezTo>
                    <a:cubicBezTo>
                      <a:pt x="0" y="34290"/>
                      <a:pt x="10160" y="43180"/>
                      <a:pt x="21590" y="43180"/>
                    </a:cubicBezTo>
                    <a:lnTo>
                      <a:pt x="326390" y="43180"/>
                    </a:lnTo>
                    <a:cubicBezTo>
                      <a:pt x="337820" y="43180"/>
                      <a:pt x="347980" y="34290"/>
                      <a:pt x="347980" y="21590"/>
                    </a:cubicBezTo>
                    <a:cubicBezTo>
                      <a:pt x="347980" y="8890"/>
                      <a:pt x="337820" y="0"/>
                      <a:pt x="326390" y="0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1578312" y="187909"/>
                <a:ext cx="66636" cy="63602"/>
              </a:xfrm>
              <a:custGeom>
                <a:avLst/>
                <a:gdLst/>
                <a:ahLst/>
                <a:cxnLst/>
                <a:rect l="l" t="t" r="r" b="b"/>
                <a:pathLst>
                  <a:path w="66636" h="63602">
                    <a:moveTo>
                      <a:pt x="33318" y="51"/>
                    </a:moveTo>
                    <a:cubicBezTo>
                      <a:pt x="21941" y="0"/>
                      <a:pt x="11406" y="6040"/>
                      <a:pt x="5703" y="15885"/>
                    </a:cubicBezTo>
                    <a:cubicBezTo>
                      <a:pt x="0" y="25729"/>
                      <a:pt x="0" y="37873"/>
                      <a:pt x="5703" y="47717"/>
                    </a:cubicBezTo>
                    <a:cubicBezTo>
                      <a:pt x="11406" y="57562"/>
                      <a:pt x="21941" y="63602"/>
                      <a:pt x="33318" y="63551"/>
                    </a:cubicBezTo>
                    <a:cubicBezTo>
                      <a:pt x="44695" y="63602"/>
                      <a:pt x="55230" y="57562"/>
                      <a:pt x="60933" y="47717"/>
                    </a:cubicBezTo>
                    <a:cubicBezTo>
                      <a:pt x="66636" y="37873"/>
                      <a:pt x="66636" y="25729"/>
                      <a:pt x="60933" y="15885"/>
                    </a:cubicBezTo>
                    <a:cubicBezTo>
                      <a:pt x="55230" y="6040"/>
                      <a:pt x="44695" y="0"/>
                      <a:pt x="33318" y="51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19" name="Freeform 19"/>
              <p:cNvSpPr/>
              <p:nvPr/>
            </p:nvSpPr>
            <p:spPr>
              <a:xfrm>
                <a:off x="0" y="685800"/>
                <a:ext cx="27940" cy="21336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213360">
                    <a:moveTo>
                      <a:pt x="0" y="26670"/>
                    </a:moveTo>
                    <a:lnTo>
                      <a:pt x="0" y="185420"/>
                    </a:lnTo>
                    <a:cubicBezTo>
                      <a:pt x="0" y="200660"/>
                      <a:pt x="12700" y="213360"/>
                      <a:pt x="27940" y="21336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0" y="1057910"/>
                <a:ext cx="27940" cy="38481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4810">
                    <a:moveTo>
                      <a:pt x="0" y="26670"/>
                    </a:moveTo>
                    <a:lnTo>
                      <a:pt x="0" y="356870"/>
                    </a:lnTo>
                    <a:cubicBezTo>
                      <a:pt x="0" y="372110"/>
                      <a:pt x="12700" y="384810"/>
                      <a:pt x="27940" y="38481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0" y="1526540"/>
                <a:ext cx="27940" cy="38608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6080">
                    <a:moveTo>
                      <a:pt x="0" y="27940"/>
                    </a:moveTo>
                    <a:lnTo>
                      <a:pt x="0" y="358140"/>
                    </a:lnTo>
                    <a:cubicBezTo>
                      <a:pt x="0" y="373380"/>
                      <a:pt x="12700" y="386080"/>
                      <a:pt x="27940" y="386080"/>
                    </a:cubicBezTo>
                    <a:lnTo>
                      <a:pt x="27940" y="0"/>
                    </a:lnTo>
                    <a:cubicBezTo>
                      <a:pt x="12700" y="0"/>
                      <a:pt x="0" y="12700"/>
                      <a:pt x="0" y="2794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2592070" y="1184910"/>
                <a:ext cx="27940" cy="61849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618490">
                    <a:moveTo>
                      <a:pt x="0" y="0"/>
                    </a:moveTo>
                    <a:lnTo>
                      <a:pt x="0" y="618490"/>
                    </a:lnTo>
                    <a:cubicBezTo>
                      <a:pt x="15240" y="618490"/>
                      <a:pt x="27940" y="605790"/>
                      <a:pt x="27940" y="590550"/>
                    </a:cubicBezTo>
                    <a:lnTo>
                      <a:pt x="27940" y="27940"/>
                    </a:lnTo>
                    <a:cubicBezTo>
                      <a:pt x="27940" y="12700"/>
                      <a:pt x="15240" y="0"/>
                      <a:pt x="0" y="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27940" y="0"/>
                <a:ext cx="2564130" cy="5182870"/>
              </a:xfrm>
              <a:custGeom>
                <a:avLst/>
                <a:gdLst/>
                <a:ahLst/>
                <a:cxnLst/>
                <a:rect l="l" t="t" r="r" b="b"/>
                <a:pathLst>
                  <a:path w="2564130" h="518287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342900" y="278116"/>
              <a:ext cx="4704956" cy="10026108"/>
              <a:chOff x="0" y="0"/>
              <a:chExt cx="546691" cy="116498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546691" cy="1164980"/>
              </a:xfrm>
              <a:custGeom>
                <a:avLst/>
                <a:gdLst/>
                <a:ahLst/>
                <a:cxnLst/>
                <a:rect l="l" t="t" r="r" b="b"/>
                <a:pathLst>
                  <a:path w="546691" h="1164980">
                    <a:moveTo>
                      <a:pt x="50461" y="0"/>
                    </a:moveTo>
                    <a:lnTo>
                      <a:pt x="496229" y="0"/>
                    </a:lnTo>
                    <a:cubicBezTo>
                      <a:pt x="509612" y="0"/>
                      <a:pt x="522447" y="5316"/>
                      <a:pt x="531911" y="14780"/>
                    </a:cubicBezTo>
                    <a:cubicBezTo>
                      <a:pt x="541374" y="24243"/>
                      <a:pt x="546691" y="37078"/>
                      <a:pt x="546691" y="50461"/>
                    </a:cubicBezTo>
                    <a:lnTo>
                      <a:pt x="546691" y="1114518"/>
                    </a:lnTo>
                    <a:cubicBezTo>
                      <a:pt x="546691" y="1127902"/>
                      <a:pt x="541374" y="1140737"/>
                      <a:pt x="531911" y="1150200"/>
                    </a:cubicBezTo>
                    <a:cubicBezTo>
                      <a:pt x="522447" y="1159663"/>
                      <a:pt x="509612" y="1164980"/>
                      <a:pt x="496229" y="1164980"/>
                    </a:cubicBezTo>
                    <a:lnTo>
                      <a:pt x="50461" y="1164980"/>
                    </a:lnTo>
                    <a:cubicBezTo>
                      <a:pt x="37078" y="1164980"/>
                      <a:pt x="24243" y="1159663"/>
                      <a:pt x="14780" y="1150200"/>
                    </a:cubicBezTo>
                    <a:cubicBezTo>
                      <a:pt x="5316" y="1140737"/>
                      <a:pt x="0" y="1127902"/>
                      <a:pt x="0" y="1114518"/>
                    </a:cubicBezTo>
                    <a:lnTo>
                      <a:pt x="0" y="50461"/>
                    </a:lnTo>
                    <a:cubicBezTo>
                      <a:pt x="0" y="37078"/>
                      <a:pt x="5316" y="24243"/>
                      <a:pt x="14780" y="14780"/>
                    </a:cubicBezTo>
                    <a:cubicBezTo>
                      <a:pt x="24243" y="5316"/>
                      <a:pt x="37078" y="0"/>
                      <a:pt x="50461" y="0"/>
                    </a:cubicBezTo>
                    <a:close/>
                  </a:path>
                </a:pathLst>
              </a:custGeom>
              <a:blipFill>
                <a:blip r:embed="rId14"/>
                <a:stretch>
                  <a:fillRect l="-138482" r="-140356"/>
                </a:stretch>
              </a:blipFill>
            </p:spPr>
          </p:sp>
        </p:grpSp>
      </p:grpSp>
      <p:sp>
        <p:nvSpPr>
          <p:cNvPr id="26" name="TextBox 26"/>
          <p:cNvSpPr txBox="1"/>
          <p:nvPr/>
        </p:nvSpPr>
        <p:spPr>
          <a:xfrm>
            <a:off x="587995" y="1056629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DESCRIPCIÓN 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 LA INNOVACIÓN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197820" y="5232283"/>
            <a:ext cx="3273843" cy="709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2"/>
              </a:lnSpc>
            </a:pPr>
            <a:r>
              <a:rPr lang="en-US" sz="26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Alertas vía WhatsApp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760611" y="7550502"/>
            <a:ext cx="3273843" cy="709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2"/>
              </a:lnSpc>
            </a:pPr>
            <a:r>
              <a:rPr lang="en-US" sz="26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Posicionamiento</a:t>
            </a:r>
          </a:p>
          <a:p>
            <a:pPr algn="ctr">
              <a:lnSpc>
                <a:spcPts val="2782"/>
              </a:lnSpc>
            </a:pPr>
            <a:r>
              <a:rPr lang="en-US" sz="26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y ubicación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87995" y="7529039"/>
            <a:ext cx="3273843" cy="357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2"/>
              </a:lnSpc>
            </a:pPr>
            <a:r>
              <a:rPr lang="en-US" sz="26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Plataforma digital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-4190204" y="592942"/>
            <a:ext cx="7291275" cy="2016185"/>
          </a:xfrm>
          <a:custGeom>
            <a:avLst/>
            <a:gdLst/>
            <a:ahLst/>
            <a:cxnLst/>
            <a:rect l="l" t="t" r="r" b="b"/>
            <a:pathLst>
              <a:path w="7291275" h="2016185">
                <a:moveTo>
                  <a:pt x="0" y="0"/>
                </a:moveTo>
                <a:lnTo>
                  <a:pt x="7291275" y="0"/>
                </a:lnTo>
                <a:lnTo>
                  <a:pt x="7291275" y="2016185"/>
                </a:lnTo>
                <a:lnTo>
                  <a:pt x="0" y="20161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 t="-81722"/>
            </a:stretch>
          </a:blipFill>
        </p:spPr>
      </p:sp>
      <p:sp>
        <p:nvSpPr>
          <p:cNvPr id="4" name="Freeform 4"/>
          <p:cNvSpPr/>
          <p:nvPr/>
        </p:nvSpPr>
        <p:spPr>
          <a:xfrm rot="-741444" flipH="1" flipV="1">
            <a:off x="15368184" y="8348046"/>
            <a:ext cx="7256654" cy="5738804"/>
          </a:xfrm>
          <a:custGeom>
            <a:avLst/>
            <a:gdLst/>
            <a:ahLst/>
            <a:cxnLst/>
            <a:rect l="l" t="t" r="r" b="b"/>
            <a:pathLst>
              <a:path w="7256654" h="5738804">
                <a:moveTo>
                  <a:pt x="7256654" y="5738804"/>
                </a:moveTo>
                <a:lnTo>
                  <a:pt x="0" y="5738804"/>
                </a:lnTo>
                <a:lnTo>
                  <a:pt x="0" y="0"/>
                </a:lnTo>
                <a:lnTo>
                  <a:pt x="7256654" y="0"/>
                </a:lnTo>
                <a:lnTo>
                  <a:pt x="7256654" y="5738804"/>
                </a:lnTo>
                <a:close/>
              </a:path>
            </a:pathLst>
          </a:custGeom>
          <a:blipFill>
            <a:blip r:embed="rId5">
              <a:alphaModFix amt="12000"/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8962608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612" b="-16792"/>
            </a:stretch>
          </a:blipFill>
        </p:spPr>
      </p:sp>
      <p:sp>
        <p:nvSpPr>
          <p:cNvPr id="6" name="AutoShape 6"/>
          <p:cNvSpPr/>
          <p:nvPr/>
        </p:nvSpPr>
        <p:spPr>
          <a:xfrm flipH="1" flipV="1">
            <a:off x="2037069" y="9667667"/>
            <a:ext cx="16250881" cy="19050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9965718" y="894929"/>
            <a:ext cx="4528151" cy="4711582"/>
            <a:chOff x="0" y="0"/>
            <a:chExt cx="6037535" cy="6282109"/>
          </a:xfrm>
        </p:grpSpPr>
        <p:sp>
          <p:nvSpPr>
            <p:cNvPr id="8" name="Freeform 8"/>
            <p:cNvSpPr/>
            <p:nvPr/>
          </p:nvSpPr>
          <p:spPr>
            <a:xfrm rot="-5400000">
              <a:off x="-122287" y="122287"/>
              <a:ext cx="6282109" cy="6037535"/>
            </a:xfrm>
            <a:custGeom>
              <a:avLst/>
              <a:gdLst/>
              <a:ahLst/>
              <a:cxnLst/>
              <a:rect l="l" t="t" r="r" b="b"/>
              <a:pathLst>
                <a:path w="6282109" h="6037535">
                  <a:moveTo>
                    <a:pt x="0" y="0"/>
                  </a:moveTo>
                  <a:lnTo>
                    <a:pt x="6282109" y="0"/>
                  </a:lnTo>
                  <a:lnTo>
                    <a:pt x="6282109" y="6037535"/>
                  </a:lnTo>
                  <a:lnTo>
                    <a:pt x="0" y="60375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236" b="-21497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-101765">
              <a:off x="2702381" y="2537814"/>
              <a:ext cx="376448" cy="262033"/>
            </a:xfrm>
            <a:custGeom>
              <a:avLst/>
              <a:gdLst/>
              <a:ahLst/>
              <a:cxnLst/>
              <a:rect l="l" t="t" r="r" b="b"/>
              <a:pathLst>
                <a:path w="376448" h="262033">
                  <a:moveTo>
                    <a:pt x="0" y="0"/>
                  </a:moveTo>
                  <a:lnTo>
                    <a:pt x="376448" y="0"/>
                  </a:lnTo>
                  <a:lnTo>
                    <a:pt x="376448" y="262033"/>
                  </a:lnTo>
                  <a:lnTo>
                    <a:pt x="0" y="2620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2612" b="-1679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3998181" y="1601034"/>
            <a:ext cx="5145819" cy="3670345"/>
          </a:xfrm>
          <a:custGeom>
            <a:avLst/>
            <a:gdLst/>
            <a:ahLst/>
            <a:cxnLst/>
            <a:rect l="l" t="t" r="r" b="b"/>
            <a:pathLst>
              <a:path w="5145819" h="3670345">
                <a:moveTo>
                  <a:pt x="0" y="0"/>
                </a:moveTo>
                <a:lnTo>
                  <a:pt x="5145819" y="0"/>
                </a:lnTo>
                <a:lnTo>
                  <a:pt x="5145819" y="3670345"/>
                </a:lnTo>
                <a:lnTo>
                  <a:pt x="0" y="367034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9877" t="-9468" b="-11308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8946587" y="3250720"/>
            <a:ext cx="682211" cy="691722"/>
          </a:xfrm>
          <a:custGeom>
            <a:avLst/>
            <a:gdLst/>
            <a:ahLst/>
            <a:cxnLst/>
            <a:rect l="l" t="t" r="r" b="b"/>
            <a:pathLst>
              <a:path w="682211" h="691722">
                <a:moveTo>
                  <a:pt x="0" y="0"/>
                </a:moveTo>
                <a:lnTo>
                  <a:pt x="682211" y="0"/>
                </a:lnTo>
                <a:lnTo>
                  <a:pt x="682211" y="691723"/>
                </a:lnTo>
                <a:lnTo>
                  <a:pt x="0" y="69172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2313992" y="7547835"/>
            <a:ext cx="476442" cy="476442"/>
            <a:chOff x="0" y="0"/>
            <a:chExt cx="635255" cy="63525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255" cy="635255"/>
            </a:xfrm>
            <a:custGeom>
              <a:avLst/>
              <a:gdLst/>
              <a:ahLst/>
              <a:cxnLst/>
              <a:rect l="l" t="t" r="r" b="b"/>
              <a:pathLst>
                <a:path w="635255" h="635255">
                  <a:moveTo>
                    <a:pt x="0" y="0"/>
                  </a:moveTo>
                  <a:lnTo>
                    <a:pt x="635255" y="0"/>
                  </a:lnTo>
                  <a:lnTo>
                    <a:pt x="635255" y="635255"/>
                  </a:lnTo>
                  <a:lnTo>
                    <a:pt x="0" y="6352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xmlns="" r:embed="rId1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101207" y="63454"/>
              <a:ext cx="415574" cy="508347"/>
            </a:xfrm>
            <a:custGeom>
              <a:avLst/>
              <a:gdLst/>
              <a:ahLst/>
              <a:cxnLst/>
              <a:rect l="l" t="t" r="r" b="b"/>
              <a:pathLst>
                <a:path w="415574" h="508347">
                  <a:moveTo>
                    <a:pt x="0" y="0"/>
                  </a:moveTo>
                  <a:lnTo>
                    <a:pt x="415574" y="0"/>
                  </a:lnTo>
                  <a:lnTo>
                    <a:pt x="415574" y="508347"/>
                  </a:lnTo>
                  <a:lnTo>
                    <a:pt x="0" y="5083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xmlns="" r:embed="rId1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10087386" y="7614510"/>
            <a:ext cx="5582124" cy="33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</a:pPr>
            <a:r>
              <a:rPr lang="en-US" sz="21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DISEÑO ERGONÓMICO Y PRÁCTICO</a:t>
            </a:r>
          </a:p>
        </p:txBody>
      </p:sp>
      <p:sp>
        <p:nvSpPr>
          <p:cNvPr id="16" name="Freeform 16"/>
          <p:cNvSpPr/>
          <p:nvPr/>
        </p:nvSpPr>
        <p:spPr>
          <a:xfrm>
            <a:off x="9849166" y="7547835"/>
            <a:ext cx="476442" cy="476442"/>
          </a:xfrm>
          <a:custGeom>
            <a:avLst/>
            <a:gdLst/>
            <a:ahLst/>
            <a:cxnLst/>
            <a:rect l="l" t="t" r="r" b="b"/>
            <a:pathLst>
              <a:path w="476442" h="476442">
                <a:moveTo>
                  <a:pt x="0" y="0"/>
                </a:moveTo>
                <a:lnTo>
                  <a:pt x="476441" y="0"/>
                </a:lnTo>
                <a:lnTo>
                  <a:pt x="476441" y="476441"/>
                </a:lnTo>
                <a:lnTo>
                  <a:pt x="0" y="476441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xmlns="" r:embed="rId16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9925383" y="7627941"/>
            <a:ext cx="324006" cy="316230"/>
          </a:xfrm>
          <a:custGeom>
            <a:avLst/>
            <a:gdLst/>
            <a:ahLst/>
            <a:cxnLst/>
            <a:rect l="l" t="t" r="r" b="b"/>
            <a:pathLst>
              <a:path w="324006" h="316230">
                <a:moveTo>
                  <a:pt x="0" y="0"/>
                </a:moveTo>
                <a:lnTo>
                  <a:pt x="324006" y="0"/>
                </a:lnTo>
                <a:lnTo>
                  <a:pt x="324006" y="316229"/>
                </a:lnTo>
                <a:lnTo>
                  <a:pt x="0" y="316229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xmlns="" r:embed="rId18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2313992" y="5787486"/>
            <a:ext cx="476442" cy="476442"/>
          </a:xfrm>
          <a:custGeom>
            <a:avLst/>
            <a:gdLst/>
            <a:ahLst/>
            <a:cxnLst/>
            <a:rect l="l" t="t" r="r" b="b"/>
            <a:pathLst>
              <a:path w="476442" h="476442">
                <a:moveTo>
                  <a:pt x="0" y="0"/>
                </a:moveTo>
                <a:lnTo>
                  <a:pt x="476441" y="0"/>
                </a:lnTo>
                <a:lnTo>
                  <a:pt x="476441" y="476442"/>
                </a:lnTo>
                <a:lnTo>
                  <a:pt x="0" y="47644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xmlns="" r:embed="rId16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2378312" y="5882674"/>
            <a:ext cx="347800" cy="286065"/>
          </a:xfrm>
          <a:custGeom>
            <a:avLst/>
            <a:gdLst/>
            <a:ahLst/>
            <a:cxnLst/>
            <a:rect l="l" t="t" r="r" b="b"/>
            <a:pathLst>
              <a:path w="347800" h="286065">
                <a:moveTo>
                  <a:pt x="0" y="0"/>
                </a:moveTo>
                <a:lnTo>
                  <a:pt x="347800" y="0"/>
                </a:lnTo>
                <a:lnTo>
                  <a:pt x="347800" y="286066"/>
                </a:lnTo>
                <a:lnTo>
                  <a:pt x="0" y="286066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xmlns="" r:embed="rId20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9849166" y="5787486"/>
            <a:ext cx="476442" cy="476442"/>
          </a:xfrm>
          <a:custGeom>
            <a:avLst/>
            <a:gdLst/>
            <a:ahLst/>
            <a:cxnLst/>
            <a:rect l="l" t="t" r="r" b="b"/>
            <a:pathLst>
              <a:path w="476442" h="476442">
                <a:moveTo>
                  <a:pt x="0" y="0"/>
                </a:moveTo>
                <a:lnTo>
                  <a:pt x="476441" y="0"/>
                </a:lnTo>
                <a:lnTo>
                  <a:pt x="476441" y="476442"/>
                </a:lnTo>
                <a:lnTo>
                  <a:pt x="0" y="47644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9933894" y="5849235"/>
            <a:ext cx="306984" cy="334587"/>
          </a:xfrm>
          <a:custGeom>
            <a:avLst/>
            <a:gdLst/>
            <a:ahLst/>
            <a:cxnLst/>
            <a:rect l="l" t="t" r="r" b="b"/>
            <a:pathLst>
              <a:path w="306984" h="334587">
                <a:moveTo>
                  <a:pt x="0" y="0"/>
                </a:moveTo>
                <a:lnTo>
                  <a:pt x="306984" y="0"/>
                </a:lnTo>
                <a:lnTo>
                  <a:pt x="306984" y="334587"/>
                </a:lnTo>
                <a:lnTo>
                  <a:pt x="0" y="334587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xmlns="" r:embed="rId22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2939702" y="5848542"/>
            <a:ext cx="6280178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00"/>
              </a:lnSpc>
            </a:pPr>
            <a:r>
              <a:rPr lang="en-US" sz="20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MONITOREO Y ALERTAS EN TIEMPO REAL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929719" y="594193"/>
            <a:ext cx="14428562" cy="658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29"/>
              </a:lnSpc>
            </a:pPr>
            <a:r>
              <a:rPr lang="en-US" sz="47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PROPUESTA </a:t>
            </a:r>
            <a:r>
              <a:rPr lang="en-US" sz="47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 VALOR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04049" y="6409882"/>
            <a:ext cx="679903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Se notifica de inmediato a cuidadores, familiares y/o responsables.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054889" y="8167151"/>
            <a:ext cx="594041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Diseño que facilita la maniobrabilidad y asistencia durante emergencias.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939702" y="7614510"/>
            <a:ext cx="4990333" cy="33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INDEPENDENCIA Y SEGURIDAD</a:t>
            </a:r>
            <a:r>
              <a:rPr lang="en-US" sz="21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665113" y="8180289"/>
            <a:ext cx="6622579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Aumento de la independencia y seguridad de los usuarios.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410555" y="5848542"/>
            <a:ext cx="7757010" cy="33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ACCESIBILIDAD Y DIFERENCIACIÓN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052265" y="6483003"/>
            <a:ext cx="7175211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T Norms"/>
                <a:ea typeface="TT Norms"/>
                <a:cs typeface="TT Norms"/>
                <a:sym typeface="TT Norms"/>
              </a:rPr>
              <a:t>Acceso a tecnologías de asistencia para adultos mayores con diferentes capacidades físicas y tecnológicas.</a:t>
            </a:r>
          </a:p>
        </p:txBody>
      </p:sp>
      <p:sp>
        <p:nvSpPr>
          <p:cNvPr id="30" name="Freeform 30"/>
          <p:cNvSpPr/>
          <p:nvPr/>
        </p:nvSpPr>
        <p:spPr>
          <a:xfrm>
            <a:off x="16770824" y="1330986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2" y="0"/>
                </a:lnTo>
                <a:lnTo>
                  <a:pt x="2038932" y="818122"/>
                </a:lnTo>
                <a:lnTo>
                  <a:pt x="0" y="818122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xmlns="" r:embed="rId2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 t="-8172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85325" y="151710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612" b="-16792"/>
            </a:stretch>
          </a:blipFill>
        </p:spPr>
      </p:sp>
      <p:sp>
        <p:nvSpPr>
          <p:cNvPr id="5" name="AutoShape 5"/>
          <p:cNvSpPr/>
          <p:nvPr/>
        </p:nvSpPr>
        <p:spPr>
          <a:xfrm flipH="1" flipV="1">
            <a:off x="17379525" y="1597269"/>
            <a:ext cx="0" cy="16250892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5220368" y="1770234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2" y="0"/>
                </a:lnTo>
                <a:lnTo>
                  <a:pt x="2038932" y="818122"/>
                </a:lnTo>
                <a:lnTo>
                  <a:pt x="0" y="8181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5400000">
            <a:off x="2407799" y="4177644"/>
            <a:ext cx="3497580" cy="5246370"/>
            <a:chOff x="0" y="0"/>
            <a:chExt cx="6350000" cy="9525000"/>
          </a:xfrm>
        </p:grpSpPr>
        <p:sp>
          <p:nvSpPr>
            <p:cNvPr id="8" name="Freeform 8"/>
            <p:cNvSpPr/>
            <p:nvPr/>
          </p:nvSpPr>
          <p:spPr>
            <a:xfrm rot="-5400000">
              <a:off x="-1587500" y="1587500"/>
              <a:ext cx="9525000" cy="6350000"/>
            </a:xfrm>
            <a:custGeom>
              <a:avLst/>
              <a:gdLst/>
              <a:ahLst/>
              <a:cxnLst/>
              <a:rect l="l" t="t" r="r" b="b"/>
              <a:pathLst>
                <a:path w="9525000" h="6350000">
                  <a:moveTo>
                    <a:pt x="482600" y="0"/>
                  </a:moveTo>
                  <a:lnTo>
                    <a:pt x="9042400" y="0"/>
                  </a:lnTo>
                  <a:cubicBezTo>
                    <a:pt x="9309100" y="0"/>
                    <a:pt x="9525000" y="215900"/>
                    <a:pt x="9525000" y="482600"/>
                  </a:cubicBezTo>
                  <a:lnTo>
                    <a:pt x="9525000" y="5867400"/>
                  </a:lnTo>
                  <a:cubicBezTo>
                    <a:pt x="9525000" y="6134100"/>
                    <a:pt x="9307830" y="6350000"/>
                    <a:pt x="9042400" y="6350000"/>
                  </a:cubicBezTo>
                  <a:lnTo>
                    <a:pt x="482600" y="6350000"/>
                  </a:lnTo>
                  <a:cubicBezTo>
                    <a:pt x="215900" y="6350000"/>
                    <a:pt x="0" y="6134100"/>
                    <a:pt x="0" y="5867400"/>
                  </a:cubicBezTo>
                  <a:lnTo>
                    <a:pt x="0" y="482600"/>
                  </a:lnTo>
                  <a:cubicBezTo>
                    <a:pt x="0" y="217170"/>
                    <a:pt x="215900" y="0"/>
                    <a:pt x="482600" y="0"/>
                  </a:cubicBezTo>
                  <a:close/>
                </a:path>
              </a:pathLst>
            </a:custGeom>
            <a:blipFill>
              <a:blip r:embed="rId8"/>
              <a:stretch>
                <a:fillRect l="-10089" r="-23466" b="-24999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379002" y="1229594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SEGMENTO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DE MERCADO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01686" y="4551342"/>
            <a:ext cx="4240821" cy="357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2"/>
              </a:lnSpc>
            </a:pPr>
            <a:r>
              <a:rPr lang="en-US" sz="26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Clientes secundarios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76853" y="4442058"/>
            <a:ext cx="4281969" cy="357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2"/>
              </a:lnSpc>
            </a:pPr>
            <a:r>
              <a:rPr lang="en-US" sz="26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Clientes principales</a:t>
            </a:r>
          </a:p>
        </p:txBody>
      </p:sp>
      <p:grpSp>
        <p:nvGrpSpPr>
          <p:cNvPr id="12" name="Group 12"/>
          <p:cNvGrpSpPr/>
          <p:nvPr/>
        </p:nvGrpSpPr>
        <p:grpSpPr>
          <a:xfrm rot="5400000">
            <a:off x="9707721" y="4286928"/>
            <a:ext cx="3497580" cy="5246370"/>
            <a:chOff x="0" y="0"/>
            <a:chExt cx="6350000" cy="9525000"/>
          </a:xfrm>
        </p:grpSpPr>
        <p:sp>
          <p:nvSpPr>
            <p:cNvPr id="13" name="Freeform 13"/>
            <p:cNvSpPr/>
            <p:nvPr/>
          </p:nvSpPr>
          <p:spPr>
            <a:xfrm rot="-5466252">
              <a:off x="-1643640" y="1500472"/>
              <a:ext cx="9637280" cy="6524031"/>
            </a:xfrm>
            <a:custGeom>
              <a:avLst/>
              <a:gdLst/>
              <a:ahLst/>
              <a:cxnLst/>
              <a:rect l="l" t="t" r="r" b="b"/>
              <a:pathLst>
                <a:path w="9637280" h="6524031">
                  <a:moveTo>
                    <a:pt x="600720" y="5140"/>
                  </a:moveTo>
                  <a:lnTo>
                    <a:pt x="9158930" y="170095"/>
                  </a:lnTo>
                  <a:cubicBezTo>
                    <a:pt x="9425581" y="175235"/>
                    <a:pt x="9637280" y="395255"/>
                    <a:pt x="9632141" y="661906"/>
                  </a:cubicBezTo>
                  <a:lnTo>
                    <a:pt x="9528371" y="6045706"/>
                  </a:lnTo>
                  <a:cubicBezTo>
                    <a:pt x="9523231" y="6312356"/>
                    <a:pt x="9301941" y="6524031"/>
                    <a:pt x="9036560" y="6518916"/>
                  </a:cubicBezTo>
                  <a:lnTo>
                    <a:pt x="478350" y="6353961"/>
                  </a:lnTo>
                  <a:cubicBezTo>
                    <a:pt x="211699" y="6348821"/>
                    <a:pt x="0" y="6128801"/>
                    <a:pt x="5139" y="5862150"/>
                  </a:cubicBezTo>
                  <a:lnTo>
                    <a:pt x="108909" y="478350"/>
                  </a:lnTo>
                  <a:cubicBezTo>
                    <a:pt x="114025" y="212970"/>
                    <a:pt x="334069" y="0"/>
                    <a:pt x="600720" y="5140"/>
                  </a:cubicBezTo>
                  <a:close/>
                </a:path>
              </a:pathLst>
            </a:custGeom>
            <a:blipFill>
              <a:blip r:embed="rId9"/>
              <a:stretch>
                <a:fillRect l="-6072" t="-1852" r="-32798" b="-2062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2015604" y="9059016"/>
            <a:ext cx="4281969" cy="357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2"/>
              </a:lnSpc>
            </a:pPr>
            <a:r>
              <a:rPr lang="en-US" sz="26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Edad:</a:t>
            </a: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30-60 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30185" y="9168300"/>
            <a:ext cx="4281969" cy="357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2"/>
              </a:lnSpc>
            </a:pPr>
            <a:r>
              <a:rPr lang="en-US" sz="26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Edad:</a:t>
            </a: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60-75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79612" y="2312902"/>
            <a:ext cx="12789603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                        </a:t>
            </a:r>
            <a:r>
              <a:rPr lang="en-US" sz="2799" spc="27" dirty="0" smtClean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     </a:t>
            </a:r>
            <a:r>
              <a:rPr lang="en-US" sz="2799" spc="27" dirty="0" err="1" smtClean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está</a:t>
            </a:r>
            <a:r>
              <a:rPr lang="en-US" sz="2799" spc="27" dirty="0" smtClean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dirigido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a hombres o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mujeres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de entre 30 a 65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años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que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cuenten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con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poder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adquisitivo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fijo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y que a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su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vez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se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preocupen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por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apoyar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,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ayudar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,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preservar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la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salud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y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seguridad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de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sus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adultos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799" spc="27" dirty="0" err="1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mayores</a:t>
            </a:r>
            <a:r>
              <a:rPr lang="en-US" sz="2799" spc="27" dirty="0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.</a:t>
            </a:r>
          </a:p>
        </p:txBody>
      </p:sp>
      <p:sp>
        <p:nvSpPr>
          <p:cNvPr id="17" name="Freeform 17"/>
          <p:cNvSpPr/>
          <p:nvPr/>
        </p:nvSpPr>
        <p:spPr>
          <a:xfrm>
            <a:off x="1533404" y="2390300"/>
            <a:ext cx="2379735" cy="388814"/>
          </a:xfrm>
          <a:custGeom>
            <a:avLst/>
            <a:gdLst/>
            <a:ahLst/>
            <a:cxnLst/>
            <a:rect l="l" t="t" r="r" b="b"/>
            <a:pathLst>
              <a:path w="2379735" h="388814">
                <a:moveTo>
                  <a:pt x="0" y="0"/>
                </a:moveTo>
                <a:lnTo>
                  <a:pt x="2379735" y="0"/>
                </a:lnTo>
                <a:lnTo>
                  <a:pt x="2379735" y="388813"/>
                </a:lnTo>
                <a:lnTo>
                  <a:pt x="0" y="38881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8453" b="-18453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 t="-8172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85325" y="151710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612" b="-16792"/>
            </a:stretch>
          </a:blipFill>
        </p:spPr>
      </p:sp>
      <p:sp>
        <p:nvSpPr>
          <p:cNvPr id="5" name="AutoShape 5"/>
          <p:cNvSpPr/>
          <p:nvPr/>
        </p:nvSpPr>
        <p:spPr>
          <a:xfrm flipH="1" flipV="1">
            <a:off x="17379525" y="1597269"/>
            <a:ext cx="0" cy="16250892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4057301" y="363848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2" y="0"/>
                </a:lnTo>
                <a:lnTo>
                  <a:pt x="2038932" y="818121"/>
                </a:lnTo>
                <a:lnTo>
                  <a:pt x="0" y="81812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79002" y="1229594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ESTUDIO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DE MERCADO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59734" y="3142488"/>
            <a:ext cx="3904770" cy="390441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4756143" y="5335817"/>
            <a:ext cx="912148" cy="30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55"/>
              </a:lnSpc>
            </a:pPr>
            <a:r>
              <a:rPr lang="en-US" sz="2046" b="1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77.1%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532100" y="4314446"/>
            <a:ext cx="912148" cy="30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55"/>
              </a:lnSpc>
            </a:pPr>
            <a:r>
              <a:rPr lang="en-US" sz="2046" b="1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22.9%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54102" y="1656079"/>
            <a:ext cx="6401573" cy="6401573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9144000" y="7786370"/>
            <a:ext cx="6271503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El 76% ha vivido situaciones donde sus familiares han tenido dificultades para pedir ayuda tras una caída.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78142" y="7104718"/>
            <a:ext cx="6156001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 El 77.1 % tiene familiares de la tercera edad o con problemas de movilidad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58377" y="4946384"/>
            <a:ext cx="912148" cy="30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55"/>
              </a:lnSpc>
            </a:pPr>
            <a:r>
              <a:rPr lang="en-US" sz="2046" b="1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51.9%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91264" y="3316282"/>
            <a:ext cx="912148" cy="30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55"/>
              </a:lnSpc>
            </a:pPr>
            <a:r>
              <a:rPr lang="en-US" sz="2046" b="1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24.1%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97962" y="-2370621"/>
            <a:ext cx="9975955" cy="2758553"/>
          </a:xfrm>
          <a:custGeom>
            <a:avLst/>
            <a:gdLst/>
            <a:ahLst/>
            <a:cxnLst/>
            <a:rect l="l" t="t" r="r" b="b"/>
            <a:pathLst>
              <a:path w="9975955" h="2758553">
                <a:moveTo>
                  <a:pt x="0" y="0"/>
                </a:moveTo>
                <a:lnTo>
                  <a:pt x="9975955" y="0"/>
                </a:lnTo>
                <a:lnTo>
                  <a:pt x="9975955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 t="-8172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85325" y="151710"/>
            <a:ext cx="1902675" cy="1324392"/>
          </a:xfrm>
          <a:custGeom>
            <a:avLst/>
            <a:gdLst/>
            <a:ahLst/>
            <a:cxnLst/>
            <a:rect l="l" t="t" r="r" b="b"/>
            <a:pathLst>
              <a:path w="1902675" h="1324392">
                <a:moveTo>
                  <a:pt x="0" y="0"/>
                </a:moveTo>
                <a:lnTo>
                  <a:pt x="1902675" y="0"/>
                </a:lnTo>
                <a:lnTo>
                  <a:pt x="1902675" y="1324392"/>
                </a:lnTo>
                <a:lnTo>
                  <a:pt x="0" y="13243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612" b="-16792"/>
            </a:stretch>
          </a:blipFill>
        </p:spPr>
      </p:sp>
      <p:sp>
        <p:nvSpPr>
          <p:cNvPr id="5" name="AutoShape 5"/>
          <p:cNvSpPr/>
          <p:nvPr/>
        </p:nvSpPr>
        <p:spPr>
          <a:xfrm flipH="1" flipV="1">
            <a:off x="17379525" y="1597269"/>
            <a:ext cx="0" cy="16250892"/>
          </a:xfrm>
          <a:prstGeom prst="line">
            <a:avLst/>
          </a:prstGeom>
          <a:ln w="85725" cap="flat">
            <a:gradFill>
              <a:gsLst>
                <a:gs pos="0">
                  <a:srgbClr val="5A71F0">
                    <a:alpha val="100000"/>
                  </a:srgbClr>
                </a:gs>
                <a:gs pos="100000">
                  <a:srgbClr val="8471EA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4057301" y="363848"/>
            <a:ext cx="2038932" cy="818122"/>
          </a:xfrm>
          <a:custGeom>
            <a:avLst/>
            <a:gdLst/>
            <a:ahLst/>
            <a:cxnLst/>
            <a:rect l="l" t="t" r="r" b="b"/>
            <a:pathLst>
              <a:path w="2038932" h="818122">
                <a:moveTo>
                  <a:pt x="0" y="0"/>
                </a:moveTo>
                <a:lnTo>
                  <a:pt x="2038932" y="0"/>
                </a:lnTo>
                <a:lnTo>
                  <a:pt x="2038932" y="818121"/>
                </a:lnTo>
                <a:lnTo>
                  <a:pt x="0" y="81812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03380" y="1770234"/>
            <a:ext cx="4847063" cy="5463630"/>
          </a:xfrm>
          <a:custGeom>
            <a:avLst/>
            <a:gdLst/>
            <a:ahLst/>
            <a:cxnLst/>
            <a:rect l="l" t="t" r="r" b="b"/>
            <a:pathLst>
              <a:path w="4847063" h="5463630">
                <a:moveTo>
                  <a:pt x="0" y="0"/>
                </a:moveTo>
                <a:lnTo>
                  <a:pt x="4847063" y="0"/>
                </a:lnTo>
                <a:lnTo>
                  <a:pt x="4847063" y="5463631"/>
                </a:lnTo>
                <a:lnTo>
                  <a:pt x="0" y="54636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70025" t="-4552" r="-51351" b="-4555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414394" y="3378049"/>
            <a:ext cx="2665611" cy="1598325"/>
          </a:xfrm>
          <a:custGeom>
            <a:avLst/>
            <a:gdLst/>
            <a:ahLst/>
            <a:cxnLst/>
            <a:rect l="l" t="t" r="r" b="b"/>
            <a:pathLst>
              <a:path w="2665611" h="1598325">
                <a:moveTo>
                  <a:pt x="0" y="0"/>
                </a:moveTo>
                <a:lnTo>
                  <a:pt x="2665611" y="0"/>
                </a:lnTo>
                <a:lnTo>
                  <a:pt x="2665611" y="1598326"/>
                </a:lnTo>
                <a:lnTo>
                  <a:pt x="0" y="159832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79002" y="1229594"/>
            <a:ext cx="9254174" cy="540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3900" b="1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MERCADO</a:t>
            </a:r>
            <a:r>
              <a:rPr lang="en-US" sz="3900" b="1">
                <a:solidFill>
                  <a:srgbClr val="8471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POTENCIAL OBJETIVO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0454" y="6584115"/>
            <a:ext cx="7193490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9871E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Población de 30 años en adelante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11447" y="7158785"/>
            <a:ext cx="627150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681,336 habitantes.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0454" y="7782991"/>
            <a:ext cx="7193490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9871E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Población mayores de 60 años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11447" y="8357661"/>
            <a:ext cx="627150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58,611 habitantes.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72503" y="4203521"/>
            <a:ext cx="4170191" cy="417019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311135" y="6944182"/>
            <a:ext cx="912148" cy="30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55"/>
              </a:lnSpc>
            </a:pPr>
            <a:r>
              <a:rPr lang="en-US" sz="2046" b="1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79.6 %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343944" y="3308864"/>
            <a:ext cx="4821639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23535"/>
                </a:solidFill>
                <a:latin typeface="TT Norms"/>
                <a:ea typeface="TT Norms"/>
                <a:cs typeface="TT Norms"/>
                <a:sym typeface="TT Norms"/>
              </a:rPr>
              <a:t>Porcentaje dispuesto a comprar Amoxtli-Jap.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727451" y="6199802"/>
            <a:ext cx="5652074" cy="895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Mercado potencial </a:t>
            </a:r>
          </a:p>
          <a:p>
            <a:pPr algn="ctr">
              <a:lnSpc>
                <a:spcPts val="3639"/>
              </a:lnSpc>
            </a:pPr>
            <a:r>
              <a:rPr lang="en-US" sz="2599" b="1" spc="25">
                <a:solidFill>
                  <a:srgbClr val="5A71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estimado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841278" y="4747347"/>
            <a:ext cx="5424421" cy="1165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0"/>
              </a:lnSpc>
            </a:pPr>
            <a:r>
              <a:rPr lang="en-US" sz="8000" b="1">
                <a:solidFill>
                  <a:srgbClr val="5A71F0"/>
                </a:solidFill>
                <a:latin typeface="Oswald Bold"/>
                <a:ea typeface="Oswald Bold"/>
                <a:cs typeface="Oswald Bold"/>
                <a:sym typeface="Oswald Bold"/>
              </a:rPr>
              <a:t>541,416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1044</Words>
  <Application>Microsoft Office PowerPoint</Application>
  <PresentationFormat>Personalizado</PresentationFormat>
  <Paragraphs>233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8" baseType="lpstr">
      <vt:lpstr>TT Norms Bold</vt:lpstr>
      <vt:lpstr>Barlow</vt:lpstr>
      <vt:lpstr>Oswald Bold</vt:lpstr>
      <vt:lpstr>Montserrat Bold</vt:lpstr>
      <vt:lpstr>TT Norms</vt:lpstr>
      <vt:lpstr>Calibri</vt:lpstr>
      <vt:lpstr>Open Sauce</vt:lpstr>
      <vt:lpstr>Helvetica Now Display Bold</vt:lpstr>
      <vt:lpstr>Arial</vt:lpstr>
      <vt:lpstr>Raleway</vt:lpstr>
      <vt:lpstr>Open Sauce Bold</vt:lpstr>
      <vt:lpstr>Lora</vt:lpstr>
      <vt:lpstr>Open Sauce Bold Italics</vt:lpstr>
      <vt:lpstr>Montserrat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Exposición_Etapa Regional</dc:title>
  <dc:creator>Bryam Muñiz</dc:creator>
  <cp:lastModifiedBy>Bryam Muñiz</cp:lastModifiedBy>
  <cp:revision>2</cp:revision>
  <dcterms:created xsi:type="dcterms:W3CDTF">2006-08-16T00:00:00Z</dcterms:created>
  <dcterms:modified xsi:type="dcterms:W3CDTF">2024-09-05T17:09:44Z</dcterms:modified>
  <dc:identifier>DAGO64vOYTc</dc:identifier>
</cp:coreProperties>
</file>

<file path=docProps/thumbnail.jpeg>
</file>